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8" r:id="rId3"/>
    <p:sldId id="272" r:id="rId4"/>
    <p:sldId id="257" r:id="rId5"/>
    <p:sldId id="259" r:id="rId6"/>
    <p:sldId id="273" r:id="rId7"/>
    <p:sldId id="260" r:id="rId8"/>
    <p:sldId id="262" r:id="rId9"/>
    <p:sldId id="263" r:id="rId10"/>
    <p:sldId id="264" r:id="rId11"/>
    <p:sldId id="265" r:id="rId12"/>
    <p:sldId id="267" r:id="rId13"/>
    <p:sldId id="268" r:id="rId14"/>
    <p:sldId id="266" r:id="rId15"/>
    <p:sldId id="271" r:id="rId16"/>
    <p:sldId id="270"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20"/>
    <p:restoredTop sz="69470" autoAdjust="0"/>
  </p:normalViewPr>
  <p:slideViewPr>
    <p:cSldViewPr>
      <p:cViewPr varScale="1">
        <p:scale>
          <a:sx n="118" d="100"/>
          <a:sy n="118" d="100"/>
        </p:scale>
        <p:origin x="4032"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2/16/22</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2/16/22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16</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2/16/22</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2/16/22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2/16/22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2/16/22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2/16/22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2/16/22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2/16/22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2/16/22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2/16/22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2/16/22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2/16/22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2/16/22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1752600"/>
          </a:xfrm>
        </p:spPr>
        <p:txBody>
          <a:bodyPr/>
          <a:lstStyle/>
          <a:p>
            <a:r>
              <a:rPr lang="en-US" sz="3200" dirty="0"/>
              <a:t>Welcome to the </a:t>
            </a:r>
            <a:br>
              <a:rPr lang="en-US" sz="3200" dirty="0"/>
            </a:br>
            <a:r>
              <a:rPr lang="en-US" sz="3200" dirty="0"/>
              <a:t>Annual Meeting of Title I Parents</a:t>
            </a:r>
            <a:br>
              <a:rPr lang="en-US" sz="3200" dirty="0"/>
            </a:br>
            <a:r>
              <a:rPr lang="en-US" sz="3200" dirty="0"/>
              <a:t>Brindlee Mountain Primary</a:t>
            </a:r>
            <a:br>
              <a:rPr lang="en-US" sz="3200" dirty="0"/>
            </a:br>
            <a:r>
              <a:rPr lang="en-US" sz="3200" dirty="0"/>
              <a:t>September 20,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1752600"/>
            <a:ext cx="8001000" cy="4724400"/>
          </a:xfrm>
        </p:spPr>
        <p:txBody>
          <a:bodyPr/>
          <a:lstStyle/>
          <a:p>
            <a:r>
              <a:rPr lang="en-US" sz="1400" dirty="0"/>
              <a:t>The compact is a commitment from the </a:t>
            </a:r>
            <a:r>
              <a:rPr lang="en-US" sz="1400" b="1" dirty="0"/>
              <a:t>schoo</a:t>
            </a:r>
            <a:r>
              <a:rPr lang="en-US" sz="1400" dirty="0"/>
              <a:t>l, the </a:t>
            </a:r>
            <a:r>
              <a:rPr lang="en-US" sz="1400" b="1" dirty="0"/>
              <a:t>parent</a:t>
            </a:r>
            <a:r>
              <a:rPr lang="en-US" sz="1400" dirty="0"/>
              <a:t>, and the </a:t>
            </a:r>
            <a:r>
              <a:rPr lang="en-US" sz="1400" b="1" dirty="0"/>
              <a:t>student</a:t>
            </a:r>
            <a:r>
              <a:rPr lang="en-US" sz="1400" dirty="0"/>
              <a:t> to share in the responsibility for improved academic achievement.</a:t>
            </a:r>
          </a:p>
          <a:p>
            <a:pPr>
              <a:buNone/>
            </a:pPr>
            <a:endParaRPr lang="en-US" sz="1400" dirty="0"/>
          </a:p>
          <a:p>
            <a:r>
              <a:rPr lang="en-US" sz="1400" dirty="0"/>
              <a:t>You, as Title I Parents, have the right to be involved in the development of the School-Parent Compact.</a:t>
            </a:r>
          </a:p>
          <a:p>
            <a:r>
              <a:rPr lang="en-US" sz="1400" dirty="0"/>
              <a:t>School section </a:t>
            </a:r>
            <a:r>
              <a:rPr lang="en-US" sz="1400" b="1" u="sng" dirty="0"/>
              <a:t>MUST</a:t>
            </a:r>
            <a:r>
              <a:rPr lang="en-US" sz="1400" dirty="0"/>
              <a:t> include the following 6 components</a:t>
            </a:r>
          </a:p>
          <a:p>
            <a:r>
              <a:rPr lang="en-US" sz="1400" b="1" dirty="0"/>
              <a:t>1. Provide high-quality curriculum and instruction. </a:t>
            </a:r>
          </a:p>
          <a:p>
            <a:r>
              <a:rPr lang="en-US" sz="1400" b="1" dirty="0"/>
              <a:t>2. Hold parent-teacher conferences.</a:t>
            </a:r>
          </a:p>
          <a:p>
            <a:r>
              <a:rPr lang="en-US" sz="1400" b="1" dirty="0"/>
              <a:t>3. Provide parents with reports on their child’s progress.</a:t>
            </a:r>
          </a:p>
          <a:p>
            <a:r>
              <a:rPr lang="en-US" sz="1400" b="1" dirty="0"/>
              <a:t>4. Provide parents reasonable access to staff.</a:t>
            </a:r>
          </a:p>
          <a:p>
            <a:r>
              <a:rPr lang="en-US" sz="1400" b="1" dirty="0"/>
              <a:t>5. Provide parents opportunities to volunteer.</a:t>
            </a:r>
          </a:p>
          <a:p>
            <a:r>
              <a:rPr lang="en-US" sz="1400" b="1" dirty="0"/>
              <a:t>6. Ensure regular two-way meaningful communication between family members and staff, to the extent practicable, in a language family members can understand.</a:t>
            </a:r>
          </a:p>
          <a:p>
            <a:pPr marL="0" indent="0">
              <a:buNone/>
            </a:pPr>
            <a:endParaRPr lang="en-US" sz="1400" dirty="0"/>
          </a:p>
          <a:p>
            <a:pPr>
              <a:buNone/>
            </a:pPr>
            <a:endParaRPr lang="en-US" sz="1400" dirty="0"/>
          </a:p>
          <a:p>
            <a:r>
              <a:rPr lang="en-US" sz="1400" dirty="0"/>
              <a:t>Compacts were sent home at end of August. If you need an additional copy please let me know.</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 (Letters to be sent home this week.).</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r>
              <a:rPr lang="en-US"/>
              <a:t>Process </a:t>
            </a:r>
            <a:r>
              <a:rPr lang="en-US" dirty="0"/>
              <a:t>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Contacts</a:t>
            </a:r>
          </a:p>
        </p:txBody>
      </p:sp>
      <p:sp>
        <p:nvSpPr>
          <p:cNvPr id="3" name="Content Placeholder 2"/>
          <p:cNvSpPr>
            <a:spLocks noGrp="1"/>
          </p:cNvSpPr>
          <p:nvPr>
            <p:ph idx="1"/>
          </p:nvPr>
        </p:nvSpPr>
        <p:spPr>
          <a:xfrm>
            <a:off x="457200" y="2362200"/>
            <a:ext cx="8458200" cy="3124200"/>
          </a:xfrm>
        </p:spPr>
        <p:txBody>
          <a:bodyPr/>
          <a:lstStyle/>
          <a:p>
            <a:pPr>
              <a:buNone/>
            </a:pPr>
            <a:r>
              <a:rPr lang="en-US" sz="2000" dirty="0"/>
              <a:t>           </a:t>
            </a:r>
            <a:r>
              <a:rPr lang="en-US" sz="2000" b="1" dirty="0"/>
              <a:t>Name		          Phone		     e-mail address</a:t>
            </a:r>
          </a:p>
          <a:p>
            <a:r>
              <a:rPr lang="en-US" sz="2000" dirty="0"/>
              <a:t>Terry Allen		    256-857-5120        allents@marshallk12.org</a:t>
            </a:r>
          </a:p>
          <a:p>
            <a:r>
              <a:rPr lang="en-US" sz="2000" dirty="0"/>
              <a:t>Allison Ragsdale	    256-857-5120  </a:t>
            </a:r>
            <a:r>
              <a:rPr lang="en-US" sz="2000" dirty="0" err="1"/>
              <a:t>ragsdale</a:t>
            </a:r>
            <a:r>
              <a:rPr lang="en-US" sz="2000" dirty="0"/>
              <a:t>@@marshallk12.org</a:t>
            </a:r>
          </a:p>
          <a:p>
            <a:r>
              <a:rPr lang="en-US" sz="2000" dirty="0"/>
              <a:t>Dr. Stephanie </a:t>
            </a:r>
            <a:r>
              <a:rPr lang="en-US" sz="2000" dirty="0" err="1"/>
              <a:t>Wisener</a:t>
            </a:r>
            <a:r>
              <a:rPr lang="en-US" sz="2000" dirty="0"/>
              <a:t>  256-582-3171    wisenersl@marshallk12.org</a:t>
            </a:r>
          </a:p>
          <a:p>
            <a:pPr>
              <a:buNone/>
            </a:pPr>
            <a:endParaRPr lang="en-US" sz="2000" dirty="0"/>
          </a:p>
          <a:p>
            <a:pPr>
              <a:buNone/>
            </a:pP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47FB7-FEDE-2941-A3DB-122029C97045}"/>
              </a:ext>
            </a:extLst>
          </p:cNvPr>
          <p:cNvSpPr>
            <a:spLocks noGrp="1"/>
          </p:cNvSpPr>
          <p:nvPr>
            <p:ph type="title"/>
          </p:nvPr>
        </p:nvSpPr>
        <p:spPr/>
        <p:txBody>
          <a:bodyPr/>
          <a:lstStyle/>
          <a:p>
            <a:r>
              <a:rPr lang="en-US" dirty="0"/>
              <a:t>Title 1 Funding 2021-2022</a:t>
            </a:r>
          </a:p>
        </p:txBody>
      </p:sp>
      <p:sp>
        <p:nvSpPr>
          <p:cNvPr id="3" name="Content Placeholder 2">
            <a:extLst>
              <a:ext uri="{FF2B5EF4-FFF2-40B4-BE49-F238E27FC236}">
                <a16:creationId xmlns:a16="http://schemas.microsoft.com/office/drawing/2014/main" id="{B3AA78FB-D25E-BE47-89AC-47B28088535A}"/>
              </a:ext>
            </a:extLst>
          </p:cNvPr>
          <p:cNvSpPr>
            <a:spLocks noGrp="1"/>
          </p:cNvSpPr>
          <p:nvPr>
            <p:ph idx="1"/>
          </p:nvPr>
        </p:nvSpPr>
        <p:spPr/>
        <p:txBody>
          <a:bodyPr/>
          <a:lstStyle/>
          <a:p>
            <a:r>
              <a:rPr lang="en-US" dirty="0"/>
              <a:t>Total Allocation $59,111.10</a:t>
            </a:r>
          </a:p>
          <a:p>
            <a:r>
              <a:rPr lang="en-US" dirty="0"/>
              <a:t>$24,600.96 for Art and Intervention Teacher</a:t>
            </a:r>
          </a:p>
          <a:p>
            <a:r>
              <a:rPr lang="en-US" dirty="0"/>
              <a:t>$1886.07 for Substitutes for Teacher PD</a:t>
            </a:r>
          </a:p>
          <a:p>
            <a:r>
              <a:rPr lang="en-US" dirty="0"/>
              <a:t>$11,897.97 Instructional Supplies</a:t>
            </a:r>
          </a:p>
          <a:p>
            <a:r>
              <a:rPr lang="en-US" dirty="0"/>
              <a:t>$15,000.00 for Computer Hardware</a:t>
            </a:r>
          </a:p>
          <a:p>
            <a:r>
              <a:rPr lang="en-US" dirty="0"/>
              <a:t>$1000.00 Classroom Equipment</a:t>
            </a:r>
          </a:p>
          <a:p>
            <a:r>
              <a:rPr lang="en-US" dirty="0"/>
              <a:t>$1256.10 Parent Involvement Materials </a:t>
            </a:r>
          </a:p>
          <a:p>
            <a:r>
              <a:rPr lang="en-US" dirty="0"/>
              <a:t>$2500.00 Professional Development Travel</a:t>
            </a:r>
          </a:p>
          <a:p>
            <a:r>
              <a:rPr lang="en-US" dirty="0"/>
              <a:t>$1000.00 Professional Development Registration</a:t>
            </a:r>
          </a:p>
        </p:txBody>
      </p:sp>
    </p:spTree>
    <p:extLst>
      <p:ext uri="{BB962C8B-B14F-4D97-AF65-F5344CB8AC3E}">
        <p14:creationId xmlns:p14="http://schemas.microsoft.com/office/powerpoint/2010/main" val="433998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 to School</Template>
  <TotalTime>12079</TotalTime>
  <Words>3135</Words>
  <Application>Microsoft Macintosh PowerPoint</Application>
  <PresentationFormat>On-screen Show (4:3)</PresentationFormat>
  <Paragraphs>256</Paragraphs>
  <Slides>16</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Back to School</vt:lpstr>
      <vt:lpstr>Welcome to the  Annual Meeting of Title I Parents Brindlee Mountain Primary September 20, 2021</vt:lpstr>
      <vt:lpstr>Why are we here?</vt:lpstr>
      <vt:lpstr>What you will learn…</vt:lpstr>
      <vt:lpstr>What you will learn… (Continued)</vt:lpstr>
      <vt:lpstr>What does it mean to be a Title I School?</vt:lpstr>
      <vt:lpstr>Title 1 Funding 2021-2022</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Contacts</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Terry Allen</cp:lastModifiedBy>
  <cp:revision>200</cp:revision>
  <cp:lastPrinted>2017-04-12T13:55:11Z</cp:lastPrinted>
  <dcterms:created xsi:type="dcterms:W3CDTF">2008-12-30T20:58:07Z</dcterms:created>
  <dcterms:modified xsi:type="dcterms:W3CDTF">2022-02-16T17:09:52Z</dcterms:modified>
</cp:coreProperties>
</file>