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handoutMasterIdLst>
    <p:handoutMasterId r:id="rId19"/>
  </p:handoutMasterIdLst>
  <p:sldIdLst>
    <p:sldId id="256" r:id="rId2"/>
    <p:sldId id="258" r:id="rId3"/>
    <p:sldId id="272" r:id="rId4"/>
    <p:sldId id="257" r:id="rId5"/>
    <p:sldId id="259" r:id="rId6"/>
    <p:sldId id="273" r:id="rId7"/>
    <p:sldId id="260" r:id="rId8"/>
    <p:sldId id="262" r:id="rId9"/>
    <p:sldId id="263" r:id="rId10"/>
    <p:sldId id="264" r:id="rId11"/>
    <p:sldId id="265" r:id="rId12"/>
    <p:sldId id="267" r:id="rId13"/>
    <p:sldId id="268" r:id="rId14"/>
    <p:sldId id="266" r:id="rId15"/>
    <p:sldId id="271" r:id="rId16"/>
    <p:sldId id="270"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FB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520"/>
    <p:restoredTop sz="69470" autoAdjust="0"/>
  </p:normalViewPr>
  <p:slideViewPr>
    <p:cSldViewPr>
      <p:cViewPr varScale="1">
        <p:scale>
          <a:sx n="118" d="100"/>
          <a:sy n="118" d="100"/>
        </p:scale>
        <p:origin x="4032" y="20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34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345"/>
          </a:xfrm>
          <a:prstGeom prst="rect">
            <a:avLst/>
          </a:prstGeom>
        </p:spPr>
        <p:txBody>
          <a:bodyPr vert="horz" lIns="91440" tIns="45720" rIns="91440" bIns="45720" rtlCol="0"/>
          <a:lstStyle>
            <a:lvl1pPr algn="r">
              <a:defRPr sz="1200"/>
            </a:lvl1pPr>
          </a:lstStyle>
          <a:p>
            <a:fld id="{1B0FC4F5-5B01-4560-89D4-279EC5BE23FE}" type="datetimeFigureOut">
              <a:rPr lang="en-US" smtClean="0"/>
              <a:pPr/>
              <a:t>2/16/22</a:t>
            </a:fld>
            <a:endParaRPr lang="en-US"/>
          </a:p>
        </p:txBody>
      </p:sp>
      <p:sp>
        <p:nvSpPr>
          <p:cNvPr id="4" name="Footer Placeholder 3"/>
          <p:cNvSpPr>
            <a:spLocks noGrp="1"/>
          </p:cNvSpPr>
          <p:nvPr>
            <p:ph type="ftr" sz="quarter" idx="2"/>
          </p:nvPr>
        </p:nvSpPr>
        <p:spPr>
          <a:xfrm>
            <a:off x="0" y="8830471"/>
            <a:ext cx="3037840" cy="46434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30471"/>
            <a:ext cx="3037840" cy="464345"/>
          </a:xfrm>
          <a:prstGeom prst="rect">
            <a:avLst/>
          </a:prstGeom>
        </p:spPr>
        <p:txBody>
          <a:bodyPr vert="horz" lIns="91440" tIns="45720" rIns="91440" bIns="45720" rtlCol="0" anchor="b"/>
          <a:lstStyle>
            <a:lvl1pPr algn="r">
              <a:defRPr sz="1200"/>
            </a:lvl1pPr>
          </a:lstStyle>
          <a:p>
            <a:fld id="{74460B59-CBB5-4193-84FF-6A901B3849EB}" type="slidenum">
              <a:rPr lang="en-US" smtClean="0"/>
              <a:pPr/>
              <a:t>‹#›</a:t>
            </a:fld>
            <a:endParaRPr lang="en-US"/>
          </a:p>
        </p:txBody>
      </p:sp>
    </p:spTree>
    <p:extLst>
      <p:ext uri="{BB962C8B-B14F-4D97-AF65-F5344CB8AC3E}">
        <p14:creationId xmlns:p14="http://schemas.microsoft.com/office/powerpoint/2010/main" val="7002622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1440" tIns="45720" rIns="91440" bIns="45720" rtlCol="0"/>
          <a:lstStyle>
            <a:lvl1pPr algn="r">
              <a:defRPr sz="1200"/>
            </a:lvl1pPr>
          </a:lstStyle>
          <a:p>
            <a:fld id="{93460D20-A286-445A-8D0E-B6C9064950E0}" type="datetimeFigureOut">
              <a:rPr lang="en-US" smtClean="0"/>
              <a:pPr/>
              <a:t>2/16/22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1440" tIns="45720" rIns="91440" bIns="45720" rtlCol="0" anchor="b"/>
          <a:lstStyle>
            <a:lvl1pPr algn="r">
              <a:defRPr sz="1200"/>
            </a:lvl1pPr>
          </a:lstStyle>
          <a:p>
            <a:fld id="{408347E8-4C94-4524-B6A1-5625C6192120}" type="slidenum">
              <a:rPr lang="en-US" smtClean="0"/>
              <a:pPr/>
              <a:t>‹#›</a:t>
            </a:fld>
            <a:endParaRPr lang="en-US"/>
          </a:p>
        </p:txBody>
      </p:sp>
    </p:spTree>
    <p:extLst>
      <p:ext uri="{BB962C8B-B14F-4D97-AF65-F5344CB8AC3E}">
        <p14:creationId xmlns:p14="http://schemas.microsoft.com/office/powerpoint/2010/main" val="16905794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a:t>
            </a:fld>
            <a:endParaRPr lang="en-US"/>
          </a:p>
        </p:txBody>
      </p:sp>
    </p:spTree>
    <p:extLst>
      <p:ext uri="{BB962C8B-B14F-4D97-AF65-F5344CB8AC3E}">
        <p14:creationId xmlns:p14="http://schemas.microsoft.com/office/powerpoint/2010/main" val="2129011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r>
              <a:rPr lang="en-US" dirty="0"/>
              <a:t>Distribute</a:t>
            </a:r>
            <a:r>
              <a:rPr lang="en-US" baseline="0" dirty="0"/>
              <a:t> the school’s Parental and Family Engagement Plan (the Parent and Family Engagement Section of the CIP).</a:t>
            </a:r>
          </a:p>
          <a:p>
            <a:pPr>
              <a:buFontTx/>
              <a:buNone/>
            </a:pPr>
            <a:endParaRPr lang="en-US" baseline="0" dirty="0"/>
          </a:p>
          <a:p>
            <a:pPr>
              <a:buFontTx/>
              <a:buNone/>
            </a:pPr>
            <a:r>
              <a:rPr lang="en-US" baseline="0" dirty="0"/>
              <a:t>Discuss:</a:t>
            </a:r>
          </a:p>
          <a:p>
            <a:pPr>
              <a:buFontTx/>
              <a:buNone/>
            </a:pPr>
            <a:r>
              <a:rPr lang="en-US" baseline="0" dirty="0"/>
              <a:t>-   The school’s parent and family engagement plan is a part of the CIP, designed to work with the other parts in increasing student achievement.</a:t>
            </a:r>
          </a:p>
          <a:p>
            <a:pPr>
              <a:buFontTx/>
              <a:buChar char="-"/>
            </a:pPr>
            <a:r>
              <a:rPr lang="en-US" baseline="0" dirty="0"/>
              <a:t>   Emphasize the Building Capacity component and discuss all of the opportunities that will be available for parents this year.  Discuss </a:t>
            </a:r>
            <a:r>
              <a:rPr lang="en-US" u="sng" baseline="0" dirty="0"/>
              <a:t>how</a:t>
            </a:r>
            <a:r>
              <a:rPr lang="en-US" baseline="0" dirty="0"/>
              <a:t> you will be implementing all of the “</a:t>
            </a:r>
            <a:r>
              <a:rPr lang="en-US" baseline="0" dirty="0" err="1"/>
              <a:t>shalls</a:t>
            </a:r>
            <a:r>
              <a:rPr lang="en-US" baseline="0" dirty="0"/>
              <a:t>,” as these are required by law to be implemented.</a:t>
            </a:r>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solidFill>
                  <a:schemeClr val="accent5">
                    <a:lumMod val="50000"/>
                  </a:schemeClr>
                </a:solidFill>
              </a:rPr>
              <a:t>-   </a:t>
            </a:r>
            <a:r>
              <a:rPr lang="en-US" b="0" u="sng" baseline="0" dirty="0">
                <a:solidFill>
                  <a:schemeClr val="accent5">
                    <a:lumMod val="50000"/>
                  </a:schemeClr>
                </a:solidFill>
              </a:rPr>
              <a:t>Title I parents have the right, by law, to be involved in the development of the school’s Parent and Family Engagement Plan.</a:t>
            </a:r>
            <a:endParaRPr lang="en-US" baseline="0" dirty="0"/>
          </a:p>
          <a:p>
            <a:pPr>
              <a:buFontTx/>
              <a:buChar char="-"/>
            </a:pPr>
            <a:r>
              <a:rPr lang="en-US" baseline="0" dirty="0"/>
              <a:t>  The process and timeline for the plan’s development and how parents can give input.</a:t>
            </a:r>
          </a:p>
          <a:p>
            <a:pPr>
              <a:buFontTx/>
              <a:buChar char="-"/>
            </a:pPr>
            <a:r>
              <a:rPr lang="en-US" baseline="0" dirty="0"/>
              <a:t>  Introduce parent representatives of appropriate committees</a:t>
            </a:r>
          </a:p>
          <a:p>
            <a:pPr>
              <a:buFontTx/>
              <a:buChar char="-"/>
            </a:pPr>
            <a:r>
              <a:rPr lang="en-US" baseline="0" dirty="0"/>
              <a:t>  Clearly state the process that is in place for </a:t>
            </a:r>
            <a:r>
              <a:rPr lang="en-US" u="sng" baseline="0" dirty="0"/>
              <a:t>all</a:t>
            </a:r>
            <a:r>
              <a:rPr lang="en-US" u="none" baseline="0" dirty="0"/>
              <a:t> Title I parents to have the opportunity for input on the plan.</a:t>
            </a:r>
          </a:p>
          <a:p>
            <a:pPr>
              <a:buFontTx/>
              <a:buChar char="-"/>
            </a:pPr>
            <a:endParaRPr lang="en-US" u="none" baseline="0" dirty="0"/>
          </a:p>
          <a:p>
            <a:pPr>
              <a:buFontTx/>
              <a:buNone/>
            </a:pPr>
            <a:r>
              <a:rPr lang="en-US" u="sng" baseline="0" dirty="0"/>
              <a:t>Important</a:t>
            </a:r>
            <a:r>
              <a:rPr lang="en-US" u="none" baseline="0" dirty="0"/>
              <a:t>:  Parents should leave the meeting being able to answer the following question:  </a:t>
            </a:r>
            <a:r>
              <a:rPr lang="en-US" b="1" u="none" baseline="0" dirty="0"/>
              <a:t>Did you receive a copy of your school’s Parent and Family Engagement Plan, and do you know how you can be involved in its development?  </a:t>
            </a:r>
            <a:r>
              <a:rPr lang="en-US" b="0" u="none" baseline="0" dirty="0"/>
              <a:t>(Parents should be able to discuss the process that is in place for their involvement in the development of their school’s Parent and Family Engagement Plan.)</a:t>
            </a:r>
            <a:endParaRPr lang="en-US" b="1" u="sng" dirty="0"/>
          </a:p>
          <a:p>
            <a:pPr>
              <a:buFontTx/>
              <a:buChar char="-"/>
            </a:pPr>
            <a:endParaRPr lang="en-US" baseline="0" dirty="0"/>
          </a:p>
          <a:p>
            <a:pPr>
              <a:buFontTx/>
              <a:buChar char="-"/>
            </a:pP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11</a:t>
            </a:fld>
            <a:endParaRPr lang="en-US"/>
          </a:p>
        </p:txBody>
      </p:sp>
    </p:spTree>
    <p:extLst>
      <p:ext uri="{BB962C8B-B14F-4D97-AF65-F5344CB8AC3E}">
        <p14:creationId xmlns:p14="http://schemas.microsoft.com/office/powerpoint/2010/main" val="1923270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a:t>Distribute the School-Parent Compact.</a:t>
            </a:r>
          </a:p>
          <a:p>
            <a:endParaRPr lang="en-US" dirty="0"/>
          </a:p>
          <a:p>
            <a:r>
              <a:rPr lang="en-US" dirty="0"/>
              <a:t>Discuss:</a:t>
            </a:r>
          </a:p>
          <a:p>
            <a:r>
              <a:rPr lang="en-US" dirty="0"/>
              <a:t>-  The 3 sections</a:t>
            </a:r>
            <a:r>
              <a:rPr lang="en-US" baseline="0" dirty="0"/>
              <a:t> of the compact in detail.  This is a great opportunity to continue the discussion on how we need to work as partners to address the school’s goals, building upon the earlier discussion about the CIP and the school’s goals.</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solidFill>
                  <a:schemeClr val="accent5">
                    <a:lumMod val="50000"/>
                  </a:schemeClr>
                </a:solidFill>
              </a:rPr>
              <a:t>-  </a:t>
            </a:r>
            <a:r>
              <a:rPr lang="en-US" b="0" u="sng" baseline="0" dirty="0">
                <a:solidFill>
                  <a:schemeClr val="accent5">
                    <a:lumMod val="50000"/>
                  </a:schemeClr>
                </a:solidFill>
              </a:rPr>
              <a:t>Title I parents have the right, by law, to be involved in the development/revision of the School-Parent Compact.</a:t>
            </a:r>
            <a:endParaRPr lang="en-US" baseline="0" dirty="0"/>
          </a:p>
          <a:p>
            <a:pPr>
              <a:buFontTx/>
              <a:buChar char="-"/>
            </a:pPr>
            <a:r>
              <a:rPr lang="en-US" baseline="0" dirty="0"/>
              <a:t>  The timeline for the compact’s development/review/revision.</a:t>
            </a:r>
          </a:p>
          <a:p>
            <a:pPr>
              <a:buFontTx/>
              <a:buChar char="-"/>
            </a:pPr>
            <a:r>
              <a:rPr lang="en-US" baseline="0" dirty="0"/>
              <a:t>  Clearly state the process that is in place for </a:t>
            </a:r>
            <a:r>
              <a:rPr lang="en-US" u="sng" baseline="0" dirty="0"/>
              <a:t>all</a:t>
            </a:r>
            <a:r>
              <a:rPr lang="en-US" u="none" baseline="0" dirty="0"/>
              <a:t> Title I parents to have the opportunity for input on the compact.</a:t>
            </a:r>
          </a:p>
          <a:p>
            <a:pPr>
              <a:buFontTx/>
              <a:buChar char="-"/>
            </a:pPr>
            <a:r>
              <a:rPr lang="en-US" b="1" u="none" baseline="0" dirty="0"/>
              <a:t> School section- required 6 components:</a:t>
            </a:r>
          </a:p>
          <a:p>
            <a:pPr>
              <a:buFontTx/>
              <a:buChar char="-"/>
            </a:pPr>
            <a:r>
              <a:rPr lang="en-US" b="1" u="none" baseline="0" dirty="0"/>
              <a:t>1. Provide high-quality curriculum and instruction.</a:t>
            </a:r>
          </a:p>
          <a:p>
            <a:pPr>
              <a:buFontTx/>
              <a:buChar char="-"/>
            </a:pPr>
            <a:r>
              <a:rPr lang="en-US" b="1" u="none" baseline="0" dirty="0"/>
              <a:t>2. Hold parent-teacher conferences.</a:t>
            </a:r>
          </a:p>
          <a:p>
            <a:pPr>
              <a:buFontTx/>
              <a:buChar char="-"/>
            </a:pPr>
            <a:r>
              <a:rPr lang="en-US" b="1" u="none" baseline="0" dirty="0"/>
              <a:t>3. Provide parents with reports on their child’s progress.</a:t>
            </a:r>
          </a:p>
          <a:p>
            <a:pPr>
              <a:buFontTx/>
              <a:buChar char="-"/>
            </a:pPr>
            <a:r>
              <a:rPr lang="en-US" b="1" u="none" baseline="0" dirty="0"/>
              <a:t>4. Provide parents reasonable access to staff.</a:t>
            </a:r>
          </a:p>
          <a:p>
            <a:pPr>
              <a:buFontTx/>
              <a:buChar char="-"/>
            </a:pPr>
            <a:r>
              <a:rPr lang="en-US" b="1" u="none" baseline="0" dirty="0"/>
              <a:t>5. Provide parents opportunities to volunteer.</a:t>
            </a:r>
          </a:p>
          <a:p>
            <a:pPr>
              <a:buFontTx/>
              <a:buChar char="-"/>
            </a:pPr>
            <a:r>
              <a:rPr lang="en-US" b="1" u="none" baseline="0" dirty="0"/>
              <a:t>6. Ensure regular two-way meaningful communication between family members and staff, to the </a:t>
            </a:r>
            <a:r>
              <a:rPr lang="en-US" b="1" u="none" baseline="0"/>
              <a:t>extent practicable, </a:t>
            </a:r>
            <a:r>
              <a:rPr lang="en-US" b="1" u="none" baseline="0" dirty="0"/>
              <a:t>in a language family members can understand.</a:t>
            </a:r>
          </a:p>
          <a:p>
            <a:pPr>
              <a:buFontTx/>
              <a:buChar char="-"/>
            </a:pPr>
            <a:endParaRPr lang="en-US" u="none" baseline="0" dirty="0"/>
          </a:p>
          <a:p>
            <a:pPr>
              <a:buFontTx/>
              <a:buChar char="-"/>
            </a:pPr>
            <a:endParaRPr lang="en-US" u="none" baseline="0" dirty="0"/>
          </a:p>
          <a:p>
            <a:pPr>
              <a:buFontTx/>
              <a:buNone/>
            </a:pPr>
            <a:r>
              <a:rPr lang="en-US" u="sng" baseline="0" dirty="0"/>
              <a:t>Important</a:t>
            </a:r>
            <a:r>
              <a:rPr lang="en-US" u="none" baseline="0" dirty="0"/>
              <a:t>:  Parents should leave the meeting being able to answer the following question:  </a:t>
            </a:r>
            <a:r>
              <a:rPr lang="en-US" b="1" u="none" baseline="0" dirty="0"/>
              <a:t>What is the School-Parent Compact, and do you know how you can be involved in developing or revising the compact?  </a:t>
            </a:r>
            <a:r>
              <a:rPr lang="en-US" b="0" u="none" baseline="0" dirty="0"/>
              <a:t>(Parents should be able to discuss the process that is in place for their involvement in the development/revision of the School-Parent Compact.)</a:t>
            </a:r>
            <a:endParaRPr lang="en-US" b="1" u="sng" dirty="0"/>
          </a:p>
          <a:p>
            <a:pPr>
              <a:buFontTx/>
              <a:buNone/>
            </a:pPr>
            <a:endParaRPr lang="en-US" baseline="0" dirty="0"/>
          </a:p>
          <a:p>
            <a:pPr>
              <a:buFontTx/>
              <a:buChar char="-"/>
            </a:pPr>
            <a:endParaRPr lang="en-US" dirty="0"/>
          </a:p>
          <a:p>
            <a:pPr>
              <a:buFontTx/>
              <a:buChar char="-"/>
            </a:pP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12</a:t>
            </a:fld>
            <a:endParaRPr lang="en-US"/>
          </a:p>
        </p:txBody>
      </p:sp>
    </p:spTree>
    <p:extLst>
      <p:ext uri="{BB962C8B-B14F-4D97-AF65-F5344CB8AC3E}">
        <p14:creationId xmlns:p14="http://schemas.microsoft.com/office/powerpoint/2010/main" val="4771515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a:t>
            </a:r>
          </a:p>
          <a:p>
            <a:endParaRPr lang="en-US" dirty="0"/>
          </a:p>
          <a:p>
            <a:pPr>
              <a:buFontTx/>
              <a:buChar char="-"/>
            </a:pPr>
            <a:r>
              <a:rPr lang="en-US" dirty="0"/>
              <a:t>  Explain</a:t>
            </a:r>
            <a:r>
              <a:rPr lang="en-US" baseline="0" dirty="0"/>
              <a:t> that </a:t>
            </a:r>
            <a:r>
              <a:rPr lang="en-US" u="sng" baseline="0" dirty="0"/>
              <a:t>as Title I parents, they have the right, by law, to request the qualifications of their child’s teachers</a:t>
            </a:r>
            <a:r>
              <a:rPr lang="en-US" baseline="0" dirty="0"/>
              <a:t>.</a:t>
            </a:r>
          </a:p>
          <a:p>
            <a:pPr>
              <a:buFontTx/>
              <a:buChar char="-"/>
            </a:pPr>
            <a:r>
              <a:rPr lang="en-US" baseline="0" dirty="0"/>
              <a:t>  Explain the process/simple procedure for parents to make this request.</a:t>
            </a:r>
          </a:p>
          <a:p>
            <a:pPr>
              <a:buFontTx/>
              <a:buChar char="-"/>
            </a:pPr>
            <a:r>
              <a:rPr lang="en-US" baseline="0" dirty="0"/>
              <a:t>  Have extra copies of the request form available for all parents in attendance.  </a:t>
            </a:r>
          </a:p>
          <a:p>
            <a:pPr>
              <a:buFontTx/>
              <a:buChar char="-"/>
            </a:pPr>
            <a:r>
              <a:rPr lang="en-US" baseline="0" dirty="0"/>
              <a:t>  Give them a contact person in case they have any questions.</a:t>
            </a:r>
          </a:p>
          <a:p>
            <a:pPr>
              <a:buFontTx/>
              <a:buChar char="-"/>
            </a:pPr>
            <a:endParaRPr lang="en-US" baseline="0" dirty="0"/>
          </a:p>
          <a:p>
            <a:pPr marL="0" marR="0" indent="0" algn="l" defTabSz="914400" rtl="0" eaLnBrk="1" fontAlgn="auto" latinLnBrk="0" hangingPunct="1">
              <a:lnSpc>
                <a:spcPct val="100000"/>
              </a:lnSpc>
              <a:spcBef>
                <a:spcPts val="0"/>
              </a:spcBef>
              <a:spcAft>
                <a:spcPts val="0"/>
              </a:spcAft>
              <a:buClrTx/>
              <a:buSzTx/>
              <a:buFontTx/>
              <a:buChar char="-"/>
              <a:tabLst/>
              <a:defRPr/>
            </a:pPr>
            <a:r>
              <a:rPr lang="en-US" u="none" baseline="0" dirty="0"/>
              <a:t>  </a:t>
            </a:r>
            <a:r>
              <a:rPr lang="en-US" u="sng" baseline="0" dirty="0"/>
              <a:t>Important</a:t>
            </a:r>
            <a:r>
              <a:rPr lang="en-US" u="none" baseline="0" dirty="0"/>
              <a:t>:  Parents should leave the meeting being able to answer the following question:  </a:t>
            </a:r>
            <a:r>
              <a:rPr lang="en-US" b="1" u="none" baseline="0" dirty="0"/>
              <a:t>Do you know the process for requesting the qualifications of your child’s teachers?  </a:t>
            </a:r>
            <a:r>
              <a:rPr lang="en-US" b="0" u="none" baseline="0" dirty="0"/>
              <a:t>(Parents should be able to discuss the process that is in place for requesting teacher qualifications.)</a:t>
            </a:r>
            <a:endParaRPr lang="en-US" b="1" u="sng" dirty="0"/>
          </a:p>
          <a:p>
            <a:pPr>
              <a:buFontTx/>
              <a:buNone/>
            </a:pP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13</a:t>
            </a:fld>
            <a:endParaRPr lang="en-US"/>
          </a:p>
        </p:txBody>
      </p:sp>
    </p:spTree>
    <p:extLst>
      <p:ext uri="{BB962C8B-B14F-4D97-AF65-F5344CB8AC3E}">
        <p14:creationId xmlns:p14="http://schemas.microsoft.com/office/powerpoint/2010/main" val="7817931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a:t>
            </a:r>
          </a:p>
          <a:p>
            <a:endParaRPr lang="en-US" dirty="0"/>
          </a:p>
          <a:p>
            <a:pPr>
              <a:buFontTx/>
              <a:buChar char="-"/>
            </a:pPr>
            <a:r>
              <a:rPr lang="en-US" baseline="0" dirty="0"/>
              <a:t>   The annual evaluation of the Parent and Family Engagement plan is an ESSA requirement.</a:t>
            </a:r>
          </a:p>
          <a:p>
            <a:pPr>
              <a:buFontTx/>
              <a:buChar char="-"/>
            </a:pPr>
            <a:r>
              <a:rPr lang="en-US" baseline="0" dirty="0"/>
              <a:t>  The requirements for the evaluation.  Emphasize that the purpose of the evaluation is to ultimately improve the academic quality of the school.</a:t>
            </a:r>
          </a:p>
          <a:p>
            <a:pPr>
              <a:buFontTx/>
              <a:buChar char="-"/>
            </a:pPr>
            <a:r>
              <a:rPr lang="en-US" baseline="0" dirty="0"/>
              <a:t>  Clearly state the process and timeline that is in place for conducting the annual evaluation and how </a:t>
            </a:r>
            <a:r>
              <a:rPr lang="en-US" u="sng" baseline="0" dirty="0"/>
              <a:t>all</a:t>
            </a:r>
            <a:r>
              <a:rPr lang="en-US" u="none" baseline="0" dirty="0"/>
              <a:t> Title I parents have the opportunity for input and that their input is needed by the LEA and school.</a:t>
            </a:r>
          </a:p>
          <a:p>
            <a:pPr>
              <a:buFontTx/>
              <a:buChar char="-"/>
            </a:pPr>
            <a:endParaRPr lang="en-US" u="none" baseline="0" dirty="0"/>
          </a:p>
          <a:p>
            <a:pPr>
              <a:buFontTx/>
              <a:buNone/>
            </a:pPr>
            <a:r>
              <a:rPr lang="en-US" u="sng" baseline="0" dirty="0"/>
              <a:t>Important</a:t>
            </a:r>
            <a:r>
              <a:rPr lang="en-US" u="none" baseline="0" dirty="0"/>
              <a:t>:  Parents should leave the meeting being able to answer the following question:  </a:t>
            </a:r>
            <a:r>
              <a:rPr lang="en-US" b="1" u="none" baseline="0" dirty="0"/>
              <a:t>What is the process for you to be involved in the annual evaluation of your LEA’s Parent and Family Engagement Plan.  </a:t>
            </a:r>
            <a:r>
              <a:rPr lang="en-US" b="0" u="none" baseline="0" dirty="0"/>
              <a:t>(Parents should be able to discuss the process that is in place for their involvement.  </a:t>
            </a:r>
            <a:endParaRPr lang="en-US" baseline="0" dirty="0"/>
          </a:p>
          <a:p>
            <a:pPr>
              <a:buFontTx/>
              <a:buChar char="-"/>
            </a:pPr>
            <a:endParaRPr lang="en-US" baseline="0" dirty="0"/>
          </a:p>
          <a:p>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14</a:t>
            </a:fld>
            <a:endParaRPr lang="en-US"/>
          </a:p>
        </p:txBody>
      </p:sp>
    </p:spTree>
    <p:extLst>
      <p:ext uri="{BB962C8B-B14F-4D97-AF65-F5344CB8AC3E}">
        <p14:creationId xmlns:p14="http://schemas.microsoft.com/office/powerpoint/2010/main" val="1080021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15</a:t>
            </a:fld>
            <a:endParaRPr lang="en-US"/>
          </a:p>
        </p:txBody>
      </p:sp>
    </p:spTree>
    <p:extLst>
      <p:ext uri="{BB962C8B-B14F-4D97-AF65-F5344CB8AC3E}">
        <p14:creationId xmlns:p14="http://schemas.microsoft.com/office/powerpoint/2010/main" val="5683861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08347E8-4C94-4524-B6A1-5625C6192120}" type="slidenum">
              <a:rPr lang="en-US" smtClean="0"/>
              <a:pPr/>
              <a:t>16</a:t>
            </a:fld>
            <a:endParaRPr lang="en-US"/>
          </a:p>
        </p:txBody>
      </p:sp>
    </p:spTree>
    <p:extLst>
      <p:ext uri="{BB962C8B-B14F-4D97-AF65-F5344CB8AC3E}">
        <p14:creationId xmlns:p14="http://schemas.microsoft.com/office/powerpoint/2010/main" val="858038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08347E8-4C94-4524-B6A1-5625C6192120}" type="slidenum">
              <a:rPr lang="en-US" smtClean="0"/>
              <a:pPr/>
              <a:t>2</a:t>
            </a:fld>
            <a:endParaRPr lang="en-US"/>
          </a:p>
        </p:txBody>
      </p:sp>
    </p:spTree>
    <p:extLst>
      <p:ext uri="{BB962C8B-B14F-4D97-AF65-F5344CB8AC3E}">
        <p14:creationId xmlns:p14="http://schemas.microsoft.com/office/powerpoint/2010/main" val="5224435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a:t>
            </a:r>
          </a:p>
          <a:p>
            <a:endParaRPr lang="en-US" dirty="0"/>
          </a:p>
          <a:p>
            <a:pPr>
              <a:buFontTx/>
              <a:buChar char="-"/>
            </a:pPr>
            <a:r>
              <a:rPr lang="en-US" dirty="0"/>
              <a:t>  How</a:t>
            </a:r>
            <a:r>
              <a:rPr lang="en-US" baseline="0" dirty="0"/>
              <a:t> you want them to walk away from the meeting with 9 key questions answered about Title I and Parent and Family Engagement .  (The 9 questions continue onto the next slide.) </a:t>
            </a:r>
          </a:p>
          <a:p>
            <a:pPr>
              <a:buFontTx/>
              <a:buNone/>
            </a:pPr>
            <a:endParaRPr lang="en-US" baseline="0"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3</a:t>
            </a:fld>
            <a:endParaRPr lang="en-US"/>
          </a:p>
        </p:txBody>
      </p:sp>
    </p:spTree>
    <p:extLst>
      <p:ext uri="{BB962C8B-B14F-4D97-AF65-F5344CB8AC3E}">
        <p14:creationId xmlns:p14="http://schemas.microsoft.com/office/powerpoint/2010/main" val="1796200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	</a:t>
            </a:r>
          </a:p>
          <a:p>
            <a:pPr>
              <a:buFontTx/>
              <a:buNone/>
            </a:pPr>
            <a:endParaRPr lang="en-US" baseline="0" dirty="0"/>
          </a:p>
          <a:p>
            <a:r>
              <a:rPr lang="en-US" baseline="0" dirty="0"/>
              <a:t>-  The last question “</a:t>
            </a:r>
            <a:r>
              <a:rPr lang="en-US" i="1" baseline="0" dirty="0"/>
              <a:t>How can I be involved in all of these things I’m learning about</a:t>
            </a:r>
            <a:r>
              <a:rPr lang="en-US" baseline="0" dirty="0"/>
              <a:t>?” should be emphasized as a common theme which will be addressed throughout the meeting as each topic is discussed.  It is every Title I parent’s right to be involved in all Title I plans and activities.</a:t>
            </a:r>
          </a:p>
          <a:p>
            <a:r>
              <a:rPr lang="en-US" baseline="0" dirty="0"/>
              <a:t>		</a:t>
            </a: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4</a:t>
            </a:fld>
            <a:endParaRPr lang="en-US"/>
          </a:p>
        </p:txBody>
      </p:sp>
    </p:spTree>
    <p:extLst>
      <p:ext uri="{BB962C8B-B14F-4D97-AF65-F5344CB8AC3E}">
        <p14:creationId xmlns:p14="http://schemas.microsoft.com/office/powerpoint/2010/main" val="15720096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	</a:t>
            </a:r>
          </a:p>
          <a:p>
            <a:endParaRPr lang="en-US" dirty="0"/>
          </a:p>
          <a:p>
            <a:pPr>
              <a:buFontTx/>
              <a:buChar char="-"/>
            </a:pPr>
            <a:r>
              <a:rPr lang="en-US" dirty="0"/>
              <a:t>  How being</a:t>
            </a:r>
            <a:r>
              <a:rPr lang="en-US" baseline="0" dirty="0"/>
              <a:t> in a Title I school means more money to help students who are struggling in school</a:t>
            </a:r>
          </a:p>
          <a:p>
            <a:r>
              <a:rPr lang="en-US" baseline="0" dirty="0"/>
              <a:t>-  Give examples of how Title I monies will be used to assist students at the school.</a:t>
            </a:r>
          </a:p>
          <a:p>
            <a:pPr>
              <a:buFontTx/>
              <a:buChar char="-"/>
            </a:pPr>
            <a:r>
              <a:rPr lang="en-US" baseline="0" dirty="0"/>
              <a:t>  Give examples of how Title I monies will be used to assist parents.</a:t>
            </a:r>
          </a:p>
          <a:p>
            <a:pPr>
              <a:buFontTx/>
              <a:buChar char="-"/>
            </a:pPr>
            <a:r>
              <a:rPr lang="en-US" baseline="0" dirty="0"/>
              <a:t>  (Consider giving demonstrations of programs used or allow parents to visit work stations and experience what the student experiences.)  </a:t>
            </a:r>
          </a:p>
          <a:p>
            <a:r>
              <a:rPr lang="en-US" baseline="0" dirty="0"/>
              <a:t>-  Explain that </a:t>
            </a:r>
            <a:r>
              <a:rPr lang="en-US" u="sng" baseline="0" dirty="0"/>
              <a:t>a big part of Title I means parents’ rights, by law, to be involved in decisions made at the school level and at the LEA level</a:t>
            </a:r>
            <a:r>
              <a:rPr lang="en-US" baseline="0" dirty="0"/>
              <a:t>. (This will be discussed throughout the meeting.)</a:t>
            </a:r>
          </a:p>
          <a:p>
            <a:r>
              <a:rPr lang="en-US" baseline="0" dirty="0"/>
              <a:t>	</a:t>
            </a:r>
          </a:p>
          <a:p>
            <a:r>
              <a:rPr lang="en-US" b="0" baseline="0" dirty="0">
                <a:solidFill>
                  <a:schemeClr val="accent5">
                    <a:lumMod val="50000"/>
                  </a:schemeClr>
                </a:solidFill>
              </a:rPr>
              <a:t>Important:  Parents should leave the meeting being able to answer the following question:  </a:t>
            </a:r>
            <a:r>
              <a:rPr lang="en-US" b="1" baseline="0" dirty="0">
                <a:solidFill>
                  <a:schemeClr val="accent5">
                    <a:lumMod val="50000"/>
                  </a:schemeClr>
                </a:solidFill>
              </a:rPr>
              <a:t>What does it mean to be a Title I school? </a:t>
            </a:r>
            <a:r>
              <a:rPr lang="en-US" b="0" baseline="0" dirty="0">
                <a:solidFill>
                  <a:schemeClr val="accent5">
                    <a:lumMod val="50000"/>
                  </a:schemeClr>
                </a:solidFill>
              </a:rPr>
              <a:t>(They should be able to answer the question and give a couple of examples of how Title I funds are being used at their school.)</a:t>
            </a:r>
            <a:endParaRPr lang="en-US" b="1" baseline="0" dirty="0">
              <a:solidFill>
                <a:schemeClr val="accent5">
                  <a:lumMod val="50000"/>
                </a:schemeClr>
              </a:solidFill>
            </a:endParaRPr>
          </a:p>
          <a:p>
            <a:r>
              <a:rPr lang="en-US" baseline="0" dirty="0"/>
              <a:t>	</a:t>
            </a: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5</a:t>
            </a:fld>
            <a:endParaRPr lang="en-US"/>
          </a:p>
        </p:txBody>
      </p:sp>
    </p:spTree>
    <p:extLst>
      <p:ext uri="{BB962C8B-B14F-4D97-AF65-F5344CB8AC3E}">
        <p14:creationId xmlns:p14="http://schemas.microsoft.com/office/powerpoint/2010/main" val="2754331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a:t>Discuss:	</a:t>
            </a:r>
          </a:p>
          <a:p>
            <a:r>
              <a:rPr lang="en-US" dirty="0"/>
              <a:t>-  What the LEA’s Title I allocation is.</a:t>
            </a:r>
          </a:p>
          <a:p>
            <a:r>
              <a:rPr lang="en-US" dirty="0"/>
              <a:t>-</a:t>
            </a:r>
            <a:r>
              <a:rPr lang="en-US" baseline="0" dirty="0"/>
              <a:t>  </a:t>
            </a:r>
            <a:r>
              <a:rPr lang="en-US" dirty="0"/>
              <a:t>What the 1% amount</a:t>
            </a:r>
            <a:r>
              <a:rPr lang="en-US" baseline="0" dirty="0"/>
              <a:t> is.</a:t>
            </a:r>
          </a:p>
          <a:p>
            <a:pPr>
              <a:buFontTx/>
              <a:buChar char="-"/>
            </a:pPr>
            <a:r>
              <a:rPr lang="en-US" baseline="0" dirty="0"/>
              <a:t>  How much of the 1% (Up to 10%) was reserved, off the top, at the LEA for System-wide initiatives.  Give examples of the system-wide initiatives.</a:t>
            </a:r>
            <a:endParaRPr lang="en-US" sz="1200" baseline="0" dirty="0"/>
          </a:p>
          <a:p>
            <a:r>
              <a:rPr lang="en-US" baseline="0" dirty="0"/>
              <a:t>-  Give parents the amount (the 90% amount) that is shared by all the Title I schools in the school system.</a:t>
            </a:r>
          </a:p>
          <a:p>
            <a:pPr>
              <a:buFontTx/>
              <a:buChar char="-"/>
            </a:pPr>
            <a:r>
              <a:rPr lang="en-US" b="0" baseline="0" dirty="0">
                <a:solidFill>
                  <a:schemeClr val="accent5">
                    <a:lumMod val="50000"/>
                  </a:schemeClr>
                </a:solidFill>
              </a:rPr>
              <a:t>  Give the amount your school received for parental and family engagement (Your school’s portion of the 90% of the 1%).</a:t>
            </a:r>
          </a:p>
          <a:p>
            <a:pPr>
              <a:buFontTx/>
              <a:buChar char="-"/>
            </a:pPr>
            <a:r>
              <a:rPr lang="en-US" b="0" baseline="0" dirty="0">
                <a:solidFill>
                  <a:schemeClr val="accent5">
                    <a:lumMod val="50000"/>
                  </a:schemeClr>
                </a:solidFill>
              </a:rPr>
              <a:t>  How there is a committee (LEA Advisory Committee) that makes decisions on funds reserved and on funds allocated to the Title I schools.</a:t>
            </a:r>
          </a:p>
          <a:p>
            <a:pPr>
              <a:buFontTx/>
              <a:buChar char="-"/>
            </a:pPr>
            <a:r>
              <a:rPr lang="en-US" b="0" baseline="0" dirty="0">
                <a:solidFill>
                  <a:schemeClr val="accent5">
                    <a:lumMod val="50000"/>
                  </a:schemeClr>
                </a:solidFill>
              </a:rPr>
              <a:t>  </a:t>
            </a:r>
            <a:r>
              <a:rPr lang="en-US" b="0" u="sng" baseline="0" dirty="0">
                <a:solidFill>
                  <a:schemeClr val="accent5">
                    <a:lumMod val="50000"/>
                  </a:schemeClr>
                </a:solidFill>
              </a:rPr>
              <a:t>Title I parents have the right, by law, to be involved in decisions on how the 1% set-aside is spent (both at the LEA and at their school)</a:t>
            </a:r>
          </a:p>
          <a:p>
            <a:r>
              <a:rPr lang="en-US" b="0" baseline="0" dirty="0">
                <a:solidFill>
                  <a:schemeClr val="accent5">
                    <a:lumMod val="50000"/>
                  </a:schemeClr>
                </a:solidFill>
              </a:rPr>
              <a:t>-  The timeline for the LEA Advisory Committee’s work.  How parents will be reminded and informed of the committee’s work so they may give timely input.</a:t>
            </a:r>
          </a:p>
          <a:p>
            <a:r>
              <a:rPr lang="en-US" b="0" baseline="0" dirty="0">
                <a:solidFill>
                  <a:schemeClr val="accent5">
                    <a:lumMod val="50000"/>
                  </a:schemeClr>
                </a:solidFill>
              </a:rPr>
              <a:t>-  Clearly state the process that is in place for </a:t>
            </a:r>
            <a:r>
              <a:rPr lang="en-US" b="0" u="sng" baseline="0" dirty="0">
                <a:solidFill>
                  <a:schemeClr val="accent5">
                    <a:lumMod val="50000"/>
                  </a:schemeClr>
                </a:solidFill>
              </a:rPr>
              <a:t>all</a:t>
            </a:r>
            <a:r>
              <a:rPr lang="en-US" b="0" baseline="0" dirty="0">
                <a:solidFill>
                  <a:schemeClr val="accent5">
                    <a:lumMod val="50000"/>
                  </a:schemeClr>
                </a:solidFill>
              </a:rPr>
              <a:t> Title I parents to have the opportunity for input on how the 1% funds are spent.</a:t>
            </a:r>
          </a:p>
          <a:p>
            <a:endParaRPr lang="en-US" b="0" baseline="0" dirty="0">
              <a:solidFill>
                <a:schemeClr val="accent5">
                  <a:lumMod val="50000"/>
                </a:schemeClr>
              </a:solidFill>
            </a:endParaRPr>
          </a:p>
          <a:p>
            <a:r>
              <a:rPr lang="en-US" b="0" u="sng" baseline="0" dirty="0">
                <a:solidFill>
                  <a:schemeClr val="accent5">
                    <a:lumMod val="50000"/>
                  </a:schemeClr>
                </a:solidFill>
              </a:rPr>
              <a:t>Important</a:t>
            </a:r>
            <a:r>
              <a:rPr lang="en-US" b="0" baseline="0" dirty="0">
                <a:solidFill>
                  <a:schemeClr val="accent5">
                    <a:lumMod val="50000"/>
                  </a:schemeClr>
                </a:solidFill>
              </a:rPr>
              <a:t>:  Parents should leave the meeting being able to answer the following question:  </a:t>
            </a:r>
            <a:r>
              <a:rPr lang="en-US" b="1" baseline="0" dirty="0">
                <a:solidFill>
                  <a:schemeClr val="accent5">
                    <a:lumMod val="50000"/>
                  </a:schemeClr>
                </a:solidFill>
              </a:rPr>
              <a:t>What is the 1% set-aside, and how can you be involved in decisions regarding how the money is used? </a:t>
            </a:r>
          </a:p>
          <a:p>
            <a:r>
              <a:rPr lang="en-US" baseline="0" dirty="0"/>
              <a:t>(Parents should be able to discuss the process that is in place for their involvement in decisions regarding the 1% set-aside, both for system-wide initiatives and school-level activities.)	</a:t>
            </a:r>
            <a:endParaRPr lang="en-US" dirty="0"/>
          </a:p>
          <a:p>
            <a:r>
              <a:rPr lang="en-US" dirty="0"/>
              <a:t>	</a:t>
            </a:r>
          </a:p>
        </p:txBody>
      </p:sp>
      <p:sp>
        <p:nvSpPr>
          <p:cNvPr id="4" name="Slide Number Placeholder 3"/>
          <p:cNvSpPr>
            <a:spLocks noGrp="1"/>
          </p:cNvSpPr>
          <p:nvPr>
            <p:ph type="sldNum" sz="quarter" idx="10"/>
          </p:nvPr>
        </p:nvSpPr>
        <p:spPr/>
        <p:txBody>
          <a:bodyPr/>
          <a:lstStyle/>
          <a:p>
            <a:fld id="{408347E8-4C94-4524-B6A1-5625C6192120}" type="slidenum">
              <a:rPr lang="en-US" smtClean="0"/>
              <a:pPr/>
              <a:t>7</a:t>
            </a:fld>
            <a:endParaRPr lang="en-US"/>
          </a:p>
        </p:txBody>
      </p:sp>
    </p:spTree>
    <p:extLst>
      <p:ext uri="{BB962C8B-B14F-4D97-AF65-F5344CB8AC3E}">
        <p14:creationId xmlns:p14="http://schemas.microsoft.com/office/powerpoint/2010/main" val="13775246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	</a:t>
            </a:r>
          </a:p>
          <a:p>
            <a:endParaRPr lang="en-US" dirty="0"/>
          </a:p>
          <a:p>
            <a:r>
              <a:rPr lang="en-US" baseline="0" dirty="0"/>
              <a:t>-  The process and timeline for how the LEA Consolidated Plan is developed.</a:t>
            </a:r>
          </a:p>
          <a:p>
            <a:r>
              <a:rPr lang="en-US" b="0" baseline="0" dirty="0">
                <a:solidFill>
                  <a:schemeClr val="accent5">
                    <a:lumMod val="50000"/>
                  </a:schemeClr>
                </a:solidFill>
              </a:rPr>
              <a:t>-  How parents will be informed of the plan’s progress, including draft plans for review.</a:t>
            </a:r>
          </a:p>
          <a:p>
            <a:r>
              <a:rPr lang="en-US" b="0" baseline="0" dirty="0">
                <a:solidFill>
                  <a:schemeClr val="accent5">
                    <a:lumMod val="50000"/>
                  </a:schemeClr>
                </a:solidFill>
              </a:rPr>
              <a:t>-  </a:t>
            </a:r>
            <a:r>
              <a:rPr lang="en-US" b="0" u="sng" baseline="0" dirty="0">
                <a:solidFill>
                  <a:schemeClr val="accent5">
                    <a:lumMod val="50000"/>
                  </a:schemeClr>
                </a:solidFill>
              </a:rPr>
              <a:t>How parents have the right, by law, to be involved by giving input to the committee on the LEA Consolidated Plan.</a:t>
            </a:r>
            <a:endParaRPr lang="en-US" b="0" baseline="0" dirty="0">
              <a:solidFill>
                <a:schemeClr val="accent5">
                  <a:lumMod val="50000"/>
                </a:schemeClr>
              </a:solidFill>
            </a:endParaRPr>
          </a:p>
          <a:p>
            <a:pPr>
              <a:buFontTx/>
              <a:buChar char="-"/>
            </a:pPr>
            <a:r>
              <a:rPr lang="en-US" b="0" baseline="0" dirty="0">
                <a:solidFill>
                  <a:schemeClr val="accent5">
                    <a:lumMod val="50000"/>
                  </a:schemeClr>
                </a:solidFill>
              </a:rPr>
              <a:t>  Clearly state the process that is in place for </a:t>
            </a:r>
            <a:r>
              <a:rPr lang="en-US" b="0" u="sng" baseline="0" dirty="0">
                <a:solidFill>
                  <a:schemeClr val="accent5">
                    <a:lumMod val="50000"/>
                  </a:schemeClr>
                </a:solidFill>
              </a:rPr>
              <a:t>all</a:t>
            </a:r>
            <a:r>
              <a:rPr lang="en-US" b="0" baseline="0" dirty="0">
                <a:solidFill>
                  <a:schemeClr val="accent5">
                    <a:lumMod val="50000"/>
                  </a:schemeClr>
                </a:solidFill>
              </a:rPr>
              <a:t> Title I parents to have the opportunity for input.</a:t>
            </a:r>
          </a:p>
          <a:p>
            <a:pPr>
              <a:buFontTx/>
              <a:buChar char="-"/>
            </a:pPr>
            <a:r>
              <a:rPr lang="en-US" b="0" baseline="0" dirty="0">
                <a:solidFill>
                  <a:schemeClr val="accent5">
                    <a:lumMod val="50000"/>
                  </a:schemeClr>
                </a:solidFill>
              </a:rPr>
              <a:t>  Where parents can access the final LEA Consolidated Plan anytime throughout the year.</a:t>
            </a:r>
            <a:endParaRPr lang="en-US" baseline="0" dirty="0"/>
          </a:p>
          <a:p>
            <a:r>
              <a:rPr lang="en-US" baseline="0" dirty="0"/>
              <a:t>	 </a:t>
            </a:r>
            <a:endParaRPr lang="en-US" b="0" baseline="0" dirty="0">
              <a:solidFill>
                <a:schemeClr val="accent5">
                  <a:lumMod val="50000"/>
                </a:schemeClr>
              </a:solidFill>
            </a:endParaRPr>
          </a:p>
          <a:p>
            <a:r>
              <a:rPr lang="en-US" b="1" baseline="0" dirty="0">
                <a:solidFill>
                  <a:schemeClr val="accent5">
                    <a:lumMod val="50000"/>
                  </a:schemeClr>
                </a:solidFill>
              </a:rPr>
              <a:t>Important:  </a:t>
            </a:r>
          </a:p>
          <a:p>
            <a:r>
              <a:rPr lang="en-US" b="0" baseline="0" dirty="0">
                <a:solidFill>
                  <a:schemeClr val="accent5">
                    <a:lumMod val="50000"/>
                  </a:schemeClr>
                </a:solidFill>
              </a:rPr>
              <a:t>Parents should leave the meeting being able to answer the following question:  </a:t>
            </a:r>
            <a:r>
              <a:rPr lang="en-US" b="1" baseline="0" dirty="0">
                <a:solidFill>
                  <a:schemeClr val="accent5">
                    <a:lumMod val="50000"/>
                  </a:schemeClr>
                </a:solidFill>
              </a:rPr>
              <a:t>What is the LEA Consolidated Plan, and how can you be involved in decisions regarding the plan?  </a:t>
            </a:r>
            <a:r>
              <a:rPr lang="en-US" baseline="0" dirty="0"/>
              <a:t>(Parents should be able to discuss the process that is in place for their involvement in decisions regarding the LEA Consolidated Plan.)	</a:t>
            </a:r>
            <a:endParaRPr lang="en-US" dirty="0"/>
          </a:p>
          <a:p>
            <a:r>
              <a:rPr lang="en-US" dirty="0"/>
              <a:t>	</a:t>
            </a:r>
          </a:p>
          <a:p>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8</a:t>
            </a:fld>
            <a:endParaRPr lang="en-US"/>
          </a:p>
        </p:txBody>
      </p:sp>
    </p:spTree>
    <p:extLst>
      <p:ext uri="{BB962C8B-B14F-4D97-AF65-F5344CB8AC3E}">
        <p14:creationId xmlns:p14="http://schemas.microsoft.com/office/powerpoint/2010/main" val="363505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Distribute the LEA Parent and Family Engagement Plan.</a:t>
            </a:r>
            <a:endParaRPr lang="en-US" dirty="0"/>
          </a:p>
          <a:p>
            <a:endParaRPr lang="en-US" dirty="0"/>
          </a:p>
          <a:p>
            <a:r>
              <a:rPr lang="en-US" dirty="0"/>
              <a:t>Discuss:</a:t>
            </a:r>
            <a:r>
              <a:rPr lang="en-US" baseline="0" dirty="0"/>
              <a:t>	</a:t>
            </a:r>
          </a:p>
          <a:p>
            <a:pPr>
              <a:buFontTx/>
              <a:buChar char="-"/>
            </a:pPr>
            <a:r>
              <a:rPr lang="en-US" baseline="0" dirty="0"/>
              <a:t>  Key components of the plan. 	</a:t>
            </a:r>
            <a:endParaRPr lang="en-US" b="0" baseline="0" dirty="0">
              <a:solidFill>
                <a:schemeClr val="accent5">
                  <a:lumMod val="50000"/>
                </a:schemeClr>
              </a:solidFill>
            </a:endParaRPr>
          </a:p>
          <a:p>
            <a:r>
              <a:rPr lang="en-US" b="0" baseline="0" dirty="0">
                <a:solidFill>
                  <a:schemeClr val="accent5">
                    <a:lumMod val="50000"/>
                  </a:schemeClr>
                </a:solidFill>
              </a:rPr>
              <a:t>-  </a:t>
            </a:r>
            <a:r>
              <a:rPr lang="en-US" b="0" u="sng" baseline="0" dirty="0">
                <a:solidFill>
                  <a:schemeClr val="accent5">
                    <a:lumMod val="50000"/>
                  </a:schemeClr>
                </a:solidFill>
              </a:rPr>
              <a:t>Title I parents have the right, by law, to be involved in the development of the LEA Parental Involvement Plan</a:t>
            </a:r>
          </a:p>
          <a:p>
            <a:r>
              <a:rPr lang="en-US" b="0" baseline="0" dirty="0">
                <a:solidFill>
                  <a:schemeClr val="accent5">
                    <a:lumMod val="50000"/>
                  </a:schemeClr>
                </a:solidFill>
              </a:rPr>
              <a:t>-  What collaborative committee(s) develops the plan.</a:t>
            </a:r>
          </a:p>
          <a:p>
            <a:r>
              <a:rPr lang="en-US" b="0" baseline="0" dirty="0">
                <a:solidFill>
                  <a:schemeClr val="accent5">
                    <a:lumMod val="50000"/>
                  </a:schemeClr>
                </a:solidFill>
              </a:rPr>
              <a:t>-  The process and timeline for the committee’s work.  How parents will be reminded and informed of the committee’s work so they may give timely input.</a:t>
            </a:r>
          </a:p>
          <a:p>
            <a:r>
              <a:rPr lang="en-US" b="0" baseline="0" dirty="0">
                <a:solidFill>
                  <a:schemeClr val="accent5">
                    <a:lumMod val="50000"/>
                  </a:schemeClr>
                </a:solidFill>
              </a:rPr>
              <a:t>-  Clearly state the process that is in place for </a:t>
            </a:r>
            <a:r>
              <a:rPr lang="en-US" b="0" u="sng" baseline="0" dirty="0">
                <a:solidFill>
                  <a:schemeClr val="accent5">
                    <a:lumMod val="50000"/>
                  </a:schemeClr>
                </a:solidFill>
              </a:rPr>
              <a:t>all</a:t>
            </a:r>
            <a:r>
              <a:rPr lang="en-US" b="0" baseline="0" dirty="0">
                <a:solidFill>
                  <a:schemeClr val="accent5">
                    <a:lumMod val="50000"/>
                  </a:schemeClr>
                </a:solidFill>
              </a:rPr>
              <a:t> Title I parents to have the opportunity for input on the LEA Parent and Family Engagement Plan.  Discuss any surveys, focus groups, parent representatives, etc. that are a part of that input.</a:t>
            </a:r>
          </a:p>
          <a:p>
            <a:endParaRPr lang="en-US" b="0" baseline="0" dirty="0">
              <a:solidFill>
                <a:schemeClr val="accent5">
                  <a:lumMod val="50000"/>
                </a:schemeClr>
              </a:solidFill>
            </a:endParaRPr>
          </a:p>
          <a:p>
            <a:r>
              <a:rPr lang="en-US" b="0" u="sng" baseline="0" dirty="0">
                <a:solidFill>
                  <a:schemeClr val="accent5">
                    <a:lumMod val="50000"/>
                  </a:schemeClr>
                </a:solidFill>
              </a:rPr>
              <a:t>Important</a:t>
            </a:r>
            <a:r>
              <a:rPr lang="en-US" b="0" baseline="0" dirty="0">
                <a:solidFill>
                  <a:schemeClr val="accent5">
                    <a:lumMod val="50000"/>
                  </a:schemeClr>
                </a:solidFill>
              </a:rPr>
              <a:t>:  Parents should leave the meeting being able to answer the following question:  </a:t>
            </a:r>
            <a:r>
              <a:rPr lang="en-US" b="1" baseline="0" dirty="0">
                <a:solidFill>
                  <a:schemeClr val="accent5">
                    <a:lumMod val="50000"/>
                  </a:schemeClr>
                </a:solidFill>
              </a:rPr>
              <a:t>What is the LEA Parental and Family Engagement Plan, and how can you be involved in the development of the plan?  </a:t>
            </a:r>
            <a:r>
              <a:rPr lang="en-US" baseline="0" dirty="0"/>
              <a:t>(Parents should be able to discuss the process that is in place for their involvement in the development of the LEA Parent and Family Engagement Plan.)	</a:t>
            </a:r>
            <a:endParaRPr lang="en-US" dirty="0"/>
          </a:p>
          <a:p>
            <a:r>
              <a:rPr lang="en-US" dirty="0"/>
              <a:t>	</a:t>
            </a:r>
          </a:p>
        </p:txBody>
      </p:sp>
      <p:sp>
        <p:nvSpPr>
          <p:cNvPr id="4" name="Slide Number Placeholder 3"/>
          <p:cNvSpPr>
            <a:spLocks noGrp="1"/>
          </p:cNvSpPr>
          <p:nvPr>
            <p:ph type="sldNum" sz="quarter" idx="10"/>
          </p:nvPr>
        </p:nvSpPr>
        <p:spPr/>
        <p:txBody>
          <a:bodyPr/>
          <a:lstStyle/>
          <a:p>
            <a:fld id="{408347E8-4C94-4524-B6A1-5625C6192120}" type="slidenum">
              <a:rPr lang="en-US" smtClean="0"/>
              <a:pPr/>
              <a:t>9</a:t>
            </a:fld>
            <a:endParaRPr lang="en-US"/>
          </a:p>
        </p:txBody>
      </p:sp>
    </p:spTree>
    <p:extLst>
      <p:ext uri="{BB962C8B-B14F-4D97-AF65-F5344CB8AC3E}">
        <p14:creationId xmlns:p14="http://schemas.microsoft.com/office/powerpoint/2010/main" val="10584725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baseline="0" dirty="0"/>
              <a:t>-  Have copies of the complete CIP available for parents to refer to during this discussion (The CIP could very well still be in draft form at the time of this meeting, which presents an excellent opportunity for parent input while the CIP is under development.) </a:t>
            </a:r>
            <a:r>
              <a:rPr lang="en-US" dirty="0"/>
              <a:t>Note:  </a:t>
            </a:r>
            <a:r>
              <a:rPr lang="en-US" baseline="0" dirty="0"/>
              <a:t>The school’s Parental and Family Engagement Plan (which is the parental section of the CIP) will be addressed on the next slide.</a:t>
            </a:r>
          </a:p>
          <a:p>
            <a:r>
              <a:rPr lang="en-US" dirty="0"/>
              <a:t>-</a:t>
            </a:r>
            <a:r>
              <a:rPr lang="en-US" baseline="0" dirty="0"/>
              <a:t>  </a:t>
            </a:r>
            <a:r>
              <a:rPr lang="en-US" dirty="0"/>
              <a:t>Consider having CIP committee representatives,</a:t>
            </a:r>
            <a:r>
              <a:rPr lang="en-US" baseline="0" dirty="0"/>
              <a:t> particularly parent representatives, to share about the work of the committee during these two slides.</a:t>
            </a:r>
            <a:endParaRPr lang="en-US" dirty="0"/>
          </a:p>
          <a:p>
            <a:endParaRPr lang="en-US" dirty="0"/>
          </a:p>
          <a:p>
            <a:r>
              <a:rPr lang="en-US" dirty="0"/>
              <a:t>Discuss:</a:t>
            </a:r>
            <a:r>
              <a:rPr lang="en-US" baseline="0" dirty="0"/>
              <a:t>	</a:t>
            </a:r>
          </a:p>
          <a:p>
            <a:pPr>
              <a:buFontTx/>
              <a:buChar char="-"/>
            </a:pPr>
            <a:r>
              <a:rPr lang="en-US" baseline="0" dirty="0"/>
              <a:t>  Key components of the plan.  This is an excellent time to share the school’s academic strengths &amp; weaknesses with parents &amp; how we will need to all work together as partners to meet certain goals, both for the school and for each individual                          -  child.</a:t>
            </a:r>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solidFill>
                  <a:schemeClr val="accent5">
                    <a:lumMod val="50000"/>
                  </a:schemeClr>
                </a:solidFill>
              </a:rPr>
              <a:t>-  </a:t>
            </a:r>
            <a:r>
              <a:rPr lang="en-US" b="0" u="sng" baseline="0" dirty="0">
                <a:solidFill>
                  <a:schemeClr val="accent5">
                    <a:lumMod val="50000"/>
                  </a:schemeClr>
                </a:solidFill>
              </a:rPr>
              <a:t>Title I parents have the right, by law, to be involved in the development of the CIP.</a:t>
            </a:r>
            <a:endParaRPr lang="en-US" baseline="0" dirty="0"/>
          </a:p>
          <a:p>
            <a:pPr>
              <a:buFontTx/>
              <a:buChar char="-"/>
            </a:pPr>
            <a:r>
              <a:rPr lang="en-US" baseline="0" dirty="0"/>
              <a:t>  The process and timeline for the CIP committee’s work and how parents can give input.</a:t>
            </a:r>
          </a:p>
          <a:p>
            <a:pPr>
              <a:buFontTx/>
              <a:buChar char="-"/>
            </a:pPr>
            <a:r>
              <a:rPr lang="en-US" baseline="0" dirty="0"/>
              <a:t>  Introduce parent representatives of the committee.</a:t>
            </a:r>
          </a:p>
          <a:p>
            <a:pPr>
              <a:buFontTx/>
              <a:buChar char="-"/>
            </a:pPr>
            <a:r>
              <a:rPr lang="en-US" baseline="0" dirty="0"/>
              <a:t>  Clearly state the process that is in place for </a:t>
            </a:r>
            <a:r>
              <a:rPr lang="en-US" u="sng" baseline="0" dirty="0"/>
              <a:t>all</a:t>
            </a:r>
            <a:r>
              <a:rPr lang="en-US" u="none" baseline="0" dirty="0"/>
              <a:t> Title I parents to have the opportunity  for input on the CIP.</a:t>
            </a:r>
          </a:p>
          <a:p>
            <a:pPr>
              <a:buFontTx/>
              <a:buChar char="-"/>
            </a:pPr>
            <a:r>
              <a:rPr lang="en-US" u="none" baseline="0" dirty="0"/>
              <a:t>  Where parents can find a complete copy of the CIP at any time during the year.</a:t>
            </a:r>
          </a:p>
          <a:p>
            <a:pPr>
              <a:buFontTx/>
              <a:buNone/>
            </a:pPr>
            <a:endParaRPr lang="en-US" u="none" baseline="0" dirty="0"/>
          </a:p>
          <a:p>
            <a:pPr>
              <a:buFontTx/>
              <a:buNone/>
            </a:pPr>
            <a:r>
              <a:rPr lang="en-US" u="sng" baseline="0" dirty="0"/>
              <a:t>Important</a:t>
            </a:r>
            <a:r>
              <a:rPr lang="en-US" u="none" baseline="0" dirty="0"/>
              <a:t>:  Parents should leave the meeting being able to answer the following question:  </a:t>
            </a:r>
            <a:r>
              <a:rPr lang="en-US" b="1" u="none" baseline="0" dirty="0"/>
              <a:t>What is the CIP, and how can you be involved in its development?  </a:t>
            </a:r>
            <a:r>
              <a:rPr lang="en-US" b="0" u="none" baseline="0" dirty="0"/>
              <a:t>(Parents should be able to discuss the process that is in place for their involvement in the development of the CIP.)</a:t>
            </a:r>
            <a:endParaRPr lang="en-US" b="1" u="sng"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10</a:t>
            </a:fld>
            <a:endParaRPr lang="en-US"/>
          </a:p>
        </p:txBody>
      </p:sp>
    </p:spTree>
    <p:extLst>
      <p:ext uri="{BB962C8B-B14F-4D97-AF65-F5344CB8AC3E}">
        <p14:creationId xmlns:p14="http://schemas.microsoft.com/office/powerpoint/2010/main" val="21412342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4648200"/>
            <a:ext cx="7772400" cy="857250"/>
          </a:xfrm>
        </p:spPr>
        <p:txBody>
          <a:bodyPr/>
          <a:lstStyle>
            <a:lvl1pPr algn="ctr">
              <a:defRPr>
                <a:solidFill>
                  <a:schemeClr val="tx1"/>
                </a:solidFill>
              </a:defRPr>
            </a:lvl1pPr>
          </a:lstStyle>
          <a:p>
            <a:r>
              <a:rPr lang="en-US"/>
              <a:t>Click to edit Master title style</a:t>
            </a:r>
          </a:p>
        </p:txBody>
      </p:sp>
      <p:sp>
        <p:nvSpPr>
          <p:cNvPr id="3075" name="Rectangle 3"/>
          <p:cNvSpPr>
            <a:spLocks noGrp="1" noChangeArrowheads="1"/>
          </p:cNvSpPr>
          <p:nvPr>
            <p:ph type="subTitle" idx="1"/>
          </p:nvPr>
        </p:nvSpPr>
        <p:spPr>
          <a:xfrm>
            <a:off x="1371600" y="5595938"/>
            <a:ext cx="6400800" cy="609600"/>
          </a:xfrm>
        </p:spPr>
        <p:txBody>
          <a:bodyPr/>
          <a:lstStyle>
            <a:lvl1pPr marL="0" indent="0" algn="ctr">
              <a:buFontTx/>
              <a:buNone/>
              <a:defRPr/>
            </a:lvl1pPr>
          </a:lstStyle>
          <a:p>
            <a:r>
              <a:rPr lang="en-US"/>
              <a:t>Click to edit Master subtitle style</a:t>
            </a:r>
          </a:p>
        </p:txBody>
      </p:sp>
      <p:sp>
        <p:nvSpPr>
          <p:cNvPr id="3076" name="Rectangle 4"/>
          <p:cNvSpPr>
            <a:spLocks noGrp="1" noChangeArrowheads="1"/>
          </p:cNvSpPr>
          <p:nvPr>
            <p:ph type="dt" sz="half" idx="2"/>
          </p:nvPr>
        </p:nvSpPr>
        <p:spPr>
          <a:xfrm>
            <a:off x="457200" y="6305550"/>
            <a:ext cx="2133600" cy="476250"/>
          </a:xfrm>
        </p:spPr>
        <p:txBody>
          <a:bodyPr/>
          <a:lstStyle>
            <a:lvl1pPr>
              <a:defRPr/>
            </a:lvl1pPr>
          </a:lstStyle>
          <a:p>
            <a:fld id="{162A3ABD-3705-4FD6-8EAD-A151FF43BD72}" type="datetimeFigureOut">
              <a:rPr lang="en-US" smtClean="0"/>
              <a:pPr/>
              <a:t>2/16/22</a:t>
            </a:fld>
            <a:endParaRPr lang="en-US"/>
          </a:p>
        </p:txBody>
      </p:sp>
      <p:sp>
        <p:nvSpPr>
          <p:cNvPr id="3077" name="Rectangle 5"/>
          <p:cNvSpPr>
            <a:spLocks noGrp="1" noChangeArrowheads="1"/>
          </p:cNvSpPr>
          <p:nvPr>
            <p:ph type="ftr" sz="quarter" idx="3"/>
          </p:nvPr>
        </p:nvSpPr>
        <p:spPr>
          <a:xfrm>
            <a:off x="3124200" y="6305550"/>
            <a:ext cx="2895600" cy="476250"/>
          </a:xfrm>
        </p:spPr>
        <p:txBody>
          <a:bodyPr/>
          <a:lstStyle>
            <a:lvl1pPr>
              <a:defRPr/>
            </a:lvl1pPr>
          </a:lstStyle>
          <a:p>
            <a:endParaRPr lang="en-US"/>
          </a:p>
        </p:txBody>
      </p:sp>
      <p:sp>
        <p:nvSpPr>
          <p:cNvPr id="3078" name="Rectangle 6"/>
          <p:cNvSpPr>
            <a:spLocks noGrp="1" noChangeArrowheads="1"/>
          </p:cNvSpPr>
          <p:nvPr>
            <p:ph type="sldNum" sz="quarter" idx="4"/>
          </p:nvPr>
        </p:nvSpPr>
        <p:spPr>
          <a:xfrm>
            <a:off x="6553200" y="6305550"/>
            <a:ext cx="2133600" cy="476250"/>
          </a:xfrm>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2/16/22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2/16/22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2/16/22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2/16/22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162A3ABD-3705-4FD6-8EAD-A151FF43BD72}" type="datetimeFigureOut">
              <a:rPr lang="en-US" smtClean="0"/>
              <a:pPr/>
              <a:t>2/16/22</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162A3ABD-3705-4FD6-8EAD-A151FF43BD72}" type="datetimeFigureOut">
              <a:rPr lang="en-US" smtClean="0"/>
              <a:pPr/>
              <a:t>2/16/22</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162A3ABD-3705-4FD6-8EAD-A151FF43BD72}" type="datetimeFigureOut">
              <a:rPr lang="en-US" smtClean="0"/>
              <a:pPr/>
              <a:t>2/16/22</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162A3ABD-3705-4FD6-8EAD-A151FF43BD72}" type="datetimeFigureOut">
              <a:rPr lang="en-US" smtClean="0"/>
              <a:pPr/>
              <a:t>2/16/22</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162A3ABD-3705-4FD6-8EAD-A151FF43BD72}" type="datetimeFigureOut">
              <a:rPr lang="en-US" smtClean="0"/>
              <a:pPr/>
              <a:t>2/16/22</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162A3ABD-3705-4FD6-8EAD-A151FF43BD72}" type="datetimeFigureOut">
              <a:rPr lang="en-US" smtClean="0"/>
              <a:pPr/>
              <a:t>2/16/22</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61722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162A3ABD-3705-4FD6-8EAD-A151FF43BD72}" type="datetimeFigureOut">
              <a:rPr lang="en-US" smtClean="0"/>
              <a:pPr/>
              <a:t>2/16/22</a:t>
            </a:fld>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59FBB3C-1BFD-4187-BD62-936DA994E29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3600">
          <a:solidFill>
            <a:schemeClr val="bg1"/>
          </a:solidFill>
          <a:latin typeface="+mj-lt"/>
          <a:ea typeface="+mj-ea"/>
          <a:cs typeface="+mj-cs"/>
        </a:defRPr>
      </a:lvl1pPr>
      <a:lvl2pPr algn="l" rtl="0" eaLnBrk="1" fontAlgn="base" hangingPunct="1">
        <a:spcBef>
          <a:spcPct val="0"/>
        </a:spcBef>
        <a:spcAft>
          <a:spcPct val="0"/>
        </a:spcAft>
        <a:defRPr sz="3600">
          <a:solidFill>
            <a:schemeClr val="bg1"/>
          </a:solidFill>
          <a:latin typeface="Arial" charset="0"/>
          <a:cs typeface="Arial" charset="0"/>
        </a:defRPr>
      </a:lvl2pPr>
      <a:lvl3pPr algn="l" rtl="0" eaLnBrk="1" fontAlgn="base" hangingPunct="1">
        <a:spcBef>
          <a:spcPct val="0"/>
        </a:spcBef>
        <a:spcAft>
          <a:spcPct val="0"/>
        </a:spcAft>
        <a:defRPr sz="3600">
          <a:solidFill>
            <a:schemeClr val="bg1"/>
          </a:solidFill>
          <a:latin typeface="Arial" charset="0"/>
          <a:cs typeface="Arial" charset="0"/>
        </a:defRPr>
      </a:lvl3pPr>
      <a:lvl4pPr algn="l" rtl="0" eaLnBrk="1" fontAlgn="base" hangingPunct="1">
        <a:spcBef>
          <a:spcPct val="0"/>
        </a:spcBef>
        <a:spcAft>
          <a:spcPct val="0"/>
        </a:spcAft>
        <a:defRPr sz="3600">
          <a:solidFill>
            <a:schemeClr val="bg1"/>
          </a:solidFill>
          <a:latin typeface="Arial" charset="0"/>
          <a:cs typeface="Arial" charset="0"/>
        </a:defRPr>
      </a:lvl4pPr>
      <a:lvl5pPr algn="l" rtl="0" eaLnBrk="1" fontAlgn="base" hangingPunct="1">
        <a:spcBef>
          <a:spcPct val="0"/>
        </a:spcBef>
        <a:spcAft>
          <a:spcPct val="0"/>
        </a:spcAft>
        <a:defRPr sz="3600">
          <a:solidFill>
            <a:schemeClr val="bg1"/>
          </a:solidFill>
          <a:latin typeface="Arial" charset="0"/>
          <a:cs typeface="Arial" charset="0"/>
        </a:defRPr>
      </a:lvl5pPr>
      <a:lvl6pPr marL="457200" algn="l" rtl="0" eaLnBrk="1" fontAlgn="base" hangingPunct="1">
        <a:spcBef>
          <a:spcPct val="0"/>
        </a:spcBef>
        <a:spcAft>
          <a:spcPct val="0"/>
        </a:spcAft>
        <a:defRPr sz="3600">
          <a:solidFill>
            <a:schemeClr val="bg1"/>
          </a:solidFill>
          <a:latin typeface="Arial" charset="0"/>
          <a:cs typeface="Arial" charset="0"/>
        </a:defRPr>
      </a:lvl6pPr>
      <a:lvl7pPr marL="914400" algn="l" rtl="0" eaLnBrk="1" fontAlgn="base" hangingPunct="1">
        <a:spcBef>
          <a:spcPct val="0"/>
        </a:spcBef>
        <a:spcAft>
          <a:spcPct val="0"/>
        </a:spcAft>
        <a:defRPr sz="3600">
          <a:solidFill>
            <a:schemeClr val="bg1"/>
          </a:solidFill>
          <a:latin typeface="Arial" charset="0"/>
          <a:cs typeface="Arial" charset="0"/>
        </a:defRPr>
      </a:lvl7pPr>
      <a:lvl8pPr marL="1371600" algn="l" rtl="0" eaLnBrk="1" fontAlgn="base" hangingPunct="1">
        <a:spcBef>
          <a:spcPct val="0"/>
        </a:spcBef>
        <a:spcAft>
          <a:spcPct val="0"/>
        </a:spcAft>
        <a:defRPr sz="3600">
          <a:solidFill>
            <a:schemeClr val="bg1"/>
          </a:solidFill>
          <a:latin typeface="Arial" charset="0"/>
          <a:cs typeface="Arial" charset="0"/>
        </a:defRPr>
      </a:lvl8pPr>
      <a:lvl9pPr marL="1828800" algn="l" rtl="0" eaLnBrk="1" fontAlgn="base" hangingPunct="1">
        <a:spcBef>
          <a:spcPct val="0"/>
        </a:spcBef>
        <a:spcAft>
          <a:spcPct val="0"/>
        </a:spcAft>
        <a:defRPr sz="3600">
          <a:solidFill>
            <a:schemeClr val="bg1"/>
          </a:solidFill>
          <a:latin typeface="Arial" charset="0"/>
          <a:cs typeface="Arial" charset="0"/>
        </a:defRPr>
      </a:lvl9pPr>
    </p:titleStyle>
    <p:body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cs typeface="+mn-cs"/>
        </a:defRPr>
      </a:lvl2pPr>
      <a:lvl3pPr marL="1143000" indent="-228600" algn="l" rtl="0" eaLnBrk="1" fontAlgn="base" hangingPunct="1">
        <a:spcBef>
          <a:spcPct val="20000"/>
        </a:spcBef>
        <a:spcAft>
          <a:spcPct val="0"/>
        </a:spcAft>
        <a:buChar char="•"/>
        <a:defRPr>
          <a:solidFill>
            <a:schemeClr val="tx1"/>
          </a:solidFill>
          <a:latin typeface="+mn-lt"/>
          <a:cs typeface="+mn-cs"/>
        </a:defRPr>
      </a:lvl3pPr>
      <a:lvl4pPr marL="1600200" indent="-228600" algn="l" rtl="0" eaLnBrk="1" fontAlgn="base" hangingPunct="1">
        <a:spcBef>
          <a:spcPct val="20000"/>
        </a:spcBef>
        <a:spcAft>
          <a:spcPct val="0"/>
        </a:spcAft>
        <a:buChar char="–"/>
        <a:defRPr sz="1600">
          <a:solidFill>
            <a:schemeClr val="tx1"/>
          </a:solidFill>
          <a:latin typeface="+mn-lt"/>
          <a:cs typeface="+mn-cs"/>
        </a:defRPr>
      </a:lvl4pPr>
      <a:lvl5pPr marL="2057400" indent="-228600" algn="l" rtl="0" eaLnBrk="1" fontAlgn="base" hangingPunct="1">
        <a:spcBef>
          <a:spcPct val="20000"/>
        </a:spcBef>
        <a:spcAft>
          <a:spcPct val="0"/>
        </a:spcAft>
        <a:buChar char="»"/>
        <a:defRPr sz="1600">
          <a:solidFill>
            <a:schemeClr val="tx1"/>
          </a:solidFill>
          <a:latin typeface="+mn-lt"/>
          <a:cs typeface="+mn-cs"/>
        </a:defRPr>
      </a:lvl5pPr>
      <a:lvl6pPr marL="2514600" indent="-228600" algn="l" rtl="0" eaLnBrk="1" fontAlgn="base" hangingPunct="1">
        <a:spcBef>
          <a:spcPct val="20000"/>
        </a:spcBef>
        <a:spcAft>
          <a:spcPct val="0"/>
        </a:spcAft>
        <a:buChar char="»"/>
        <a:defRPr sz="1600">
          <a:solidFill>
            <a:schemeClr val="tx1"/>
          </a:solidFill>
          <a:latin typeface="+mn-lt"/>
          <a:cs typeface="+mn-cs"/>
        </a:defRPr>
      </a:lvl6pPr>
      <a:lvl7pPr marL="2971800" indent="-228600" algn="l" rtl="0" eaLnBrk="1" fontAlgn="base" hangingPunct="1">
        <a:spcBef>
          <a:spcPct val="20000"/>
        </a:spcBef>
        <a:spcAft>
          <a:spcPct val="0"/>
        </a:spcAft>
        <a:buChar char="»"/>
        <a:defRPr sz="1600">
          <a:solidFill>
            <a:schemeClr val="tx1"/>
          </a:solidFill>
          <a:latin typeface="+mn-lt"/>
          <a:cs typeface="+mn-cs"/>
        </a:defRPr>
      </a:lvl7pPr>
      <a:lvl8pPr marL="3429000" indent="-228600" algn="l" rtl="0" eaLnBrk="1" fontAlgn="base" hangingPunct="1">
        <a:spcBef>
          <a:spcPct val="20000"/>
        </a:spcBef>
        <a:spcAft>
          <a:spcPct val="0"/>
        </a:spcAft>
        <a:buChar char="»"/>
        <a:defRPr sz="1600">
          <a:solidFill>
            <a:schemeClr val="tx1"/>
          </a:solidFill>
          <a:latin typeface="+mn-lt"/>
          <a:cs typeface="+mn-cs"/>
        </a:defRPr>
      </a:lvl8pPr>
      <a:lvl9pPr marL="3886200" indent="-228600" algn="l" rtl="0" eaLnBrk="1" fontAlgn="base" hangingPunct="1">
        <a:spcBef>
          <a:spcPct val="20000"/>
        </a:spcBef>
        <a:spcAft>
          <a:spcPct val="0"/>
        </a:spcAft>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724400"/>
            <a:ext cx="7772400" cy="1752600"/>
          </a:xfrm>
        </p:spPr>
        <p:txBody>
          <a:bodyPr/>
          <a:lstStyle/>
          <a:p>
            <a:r>
              <a:rPr lang="en-US" sz="3200" dirty="0"/>
              <a:t>Welcome to the </a:t>
            </a:r>
            <a:br>
              <a:rPr lang="en-US" sz="3200" dirty="0"/>
            </a:br>
            <a:r>
              <a:rPr lang="en-US" sz="3200" dirty="0"/>
              <a:t>Annual Meeting of Title I Parents</a:t>
            </a:r>
            <a:br>
              <a:rPr lang="en-US" sz="3200" dirty="0"/>
            </a:br>
            <a:r>
              <a:rPr lang="en-US" sz="3200" dirty="0"/>
              <a:t>Brindlee Mountain Primary</a:t>
            </a:r>
            <a:br>
              <a:rPr lang="en-US" sz="3200" dirty="0"/>
            </a:br>
            <a:r>
              <a:rPr lang="en-US" sz="3200" dirty="0"/>
              <a:t>September 20, 2021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4495800" cy="1143000"/>
          </a:xfrm>
        </p:spPr>
        <p:txBody>
          <a:bodyPr/>
          <a:lstStyle/>
          <a:p>
            <a:r>
              <a:rPr lang="en-US" sz="3200" dirty="0"/>
              <a:t>What is a CIP?</a:t>
            </a:r>
          </a:p>
        </p:txBody>
      </p:sp>
      <p:sp>
        <p:nvSpPr>
          <p:cNvPr id="3" name="Content Placeholder 2"/>
          <p:cNvSpPr>
            <a:spLocks noGrp="1"/>
          </p:cNvSpPr>
          <p:nvPr>
            <p:ph idx="1"/>
          </p:nvPr>
        </p:nvSpPr>
        <p:spPr>
          <a:xfrm>
            <a:off x="457200" y="2332037"/>
            <a:ext cx="7696200" cy="3611563"/>
          </a:xfrm>
        </p:spPr>
        <p:txBody>
          <a:bodyPr/>
          <a:lstStyle/>
          <a:p>
            <a:r>
              <a:rPr lang="en-US" sz="2200" dirty="0"/>
              <a:t>The CIP is your school’s Continuous Improvement Plan and includes:</a:t>
            </a:r>
          </a:p>
          <a:p>
            <a:pPr lvl="1"/>
            <a:r>
              <a:rPr lang="en-US" sz="1800" dirty="0"/>
              <a:t>A Needs Assessment and Summary of Data</a:t>
            </a:r>
          </a:p>
          <a:p>
            <a:pPr lvl="1"/>
            <a:r>
              <a:rPr lang="en-US" sz="1800" dirty="0"/>
              <a:t>Goals and Strategies to Address Academic Needs of Students</a:t>
            </a:r>
          </a:p>
          <a:p>
            <a:pPr lvl="1"/>
            <a:r>
              <a:rPr lang="en-US" sz="1800" dirty="0"/>
              <a:t>Professional Development Needs</a:t>
            </a:r>
          </a:p>
          <a:p>
            <a:pPr lvl="1"/>
            <a:r>
              <a:rPr lang="en-US" sz="1800" dirty="0"/>
              <a:t>Coordination of Resources/Comprehensive Budget</a:t>
            </a:r>
          </a:p>
          <a:p>
            <a:pPr lvl="1"/>
            <a:r>
              <a:rPr lang="en-US" sz="1800" dirty="0"/>
              <a:t>The School’s Parent and Family Engagement policy.</a:t>
            </a:r>
          </a:p>
          <a:p>
            <a:pPr lvl="1">
              <a:buNone/>
            </a:pPr>
            <a:endParaRPr lang="en-US" sz="500" dirty="0"/>
          </a:p>
          <a:p>
            <a:r>
              <a:rPr lang="en-US" sz="2200" dirty="0"/>
              <a:t>You, as Title I parents, have the right to be involved in the development of this plan.</a:t>
            </a:r>
          </a:p>
          <a:p>
            <a:pPr lvl="1">
              <a:buNone/>
            </a:pPr>
            <a:endParaRPr lang="en-US" sz="2200" dirty="0"/>
          </a:p>
          <a:p>
            <a:pPr>
              <a:buNone/>
            </a:pPr>
            <a:endParaRPr lang="en-US" sz="2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n-US" sz="2800" dirty="0"/>
              <a:t>What’s included in the school’s Parent and Family Engagement Plan</a:t>
            </a:r>
          </a:p>
        </p:txBody>
      </p:sp>
      <p:sp>
        <p:nvSpPr>
          <p:cNvPr id="3" name="Content Placeholder 2"/>
          <p:cNvSpPr>
            <a:spLocks noGrp="1"/>
          </p:cNvSpPr>
          <p:nvPr>
            <p:ph idx="1"/>
          </p:nvPr>
        </p:nvSpPr>
        <p:spPr>
          <a:xfrm>
            <a:off x="457200" y="2133600"/>
            <a:ext cx="8001000" cy="3962400"/>
          </a:xfrm>
        </p:spPr>
        <p:txBody>
          <a:bodyPr/>
          <a:lstStyle/>
          <a:p>
            <a:r>
              <a:rPr lang="en-US" sz="2200" dirty="0"/>
              <a:t>This plan addresses how the school will implement the parent and family engagement requirements of Every Child Succeeds Act of 2015. </a:t>
            </a:r>
          </a:p>
          <a:p>
            <a:r>
              <a:rPr lang="en-US" sz="2200" i="1" dirty="0"/>
              <a:t>  </a:t>
            </a:r>
            <a:r>
              <a:rPr lang="en-US" sz="2200" dirty="0"/>
              <a:t>Components include…</a:t>
            </a:r>
          </a:p>
          <a:p>
            <a:pPr lvl="1"/>
            <a:r>
              <a:rPr lang="en-US" sz="1800" dirty="0"/>
              <a:t>How parents can be involved in decision-making and activities </a:t>
            </a:r>
          </a:p>
          <a:p>
            <a:pPr lvl="1"/>
            <a:r>
              <a:rPr lang="en-US" sz="1800" dirty="0"/>
              <a:t>How parental and family engagement funds are being used</a:t>
            </a:r>
          </a:p>
          <a:p>
            <a:pPr lvl="1"/>
            <a:r>
              <a:rPr lang="en-US" sz="1800" dirty="0"/>
              <a:t>How information and training will be provided to parents</a:t>
            </a:r>
          </a:p>
          <a:p>
            <a:pPr lvl="1"/>
            <a:r>
              <a:rPr lang="en-US" sz="1800" dirty="0"/>
              <a:t>How the school will build capacity in parents and staff for strong parental and family engagement through “evidence based” strategies</a:t>
            </a:r>
          </a:p>
          <a:p>
            <a:pPr lvl="1">
              <a:buNone/>
            </a:pPr>
            <a:endParaRPr lang="en-US" sz="500" dirty="0"/>
          </a:p>
          <a:p>
            <a:r>
              <a:rPr lang="en-US" sz="1800" dirty="0"/>
              <a:t>You, as Title I parents, have the right to be involved in the development of your school’s Parent and Family Engagement  Plan.</a:t>
            </a:r>
          </a:p>
          <a:p>
            <a:pPr>
              <a:buNone/>
            </a:pPr>
            <a:endParaRPr lang="en-US" sz="2200" dirty="0"/>
          </a:p>
          <a:p>
            <a:pPr>
              <a:buNone/>
            </a:pPr>
            <a:endParaRPr lang="en-US" sz="2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5943600" cy="1143000"/>
          </a:xfrm>
        </p:spPr>
        <p:txBody>
          <a:bodyPr/>
          <a:lstStyle/>
          <a:p>
            <a:r>
              <a:rPr lang="en-US" sz="2800" dirty="0"/>
              <a:t>What is the School-Parent Compact?</a:t>
            </a:r>
          </a:p>
        </p:txBody>
      </p:sp>
      <p:sp>
        <p:nvSpPr>
          <p:cNvPr id="3" name="Content Placeholder 2"/>
          <p:cNvSpPr>
            <a:spLocks noGrp="1"/>
          </p:cNvSpPr>
          <p:nvPr>
            <p:ph idx="1"/>
          </p:nvPr>
        </p:nvSpPr>
        <p:spPr>
          <a:xfrm>
            <a:off x="457200" y="1752600"/>
            <a:ext cx="8001000" cy="4724400"/>
          </a:xfrm>
        </p:spPr>
        <p:txBody>
          <a:bodyPr/>
          <a:lstStyle/>
          <a:p>
            <a:r>
              <a:rPr lang="en-US" sz="1400" dirty="0"/>
              <a:t>The compact is a commitment from the </a:t>
            </a:r>
            <a:r>
              <a:rPr lang="en-US" sz="1400" b="1" dirty="0"/>
              <a:t>schoo</a:t>
            </a:r>
            <a:r>
              <a:rPr lang="en-US" sz="1400" dirty="0"/>
              <a:t>l, the </a:t>
            </a:r>
            <a:r>
              <a:rPr lang="en-US" sz="1400" b="1" dirty="0"/>
              <a:t>parent</a:t>
            </a:r>
            <a:r>
              <a:rPr lang="en-US" sz="1400" dirty="0"/>
              <a:t>, and the </a:t>
            </a:r>
            <a:r>
              <a:rPr lang="en-US" sz="1400" b="1" dirty="0"/>
              <a:t>student</a:t>
            </a:r>
            <a:r>
              <a:rPr lang="en-US" sz="1400" dirty="0"/>
              <a:t> to share in the responsibility for improved academic achievement.</a:t>
            </a:r>
          </a:p>
          <a:p>
            <a:pPr>
              <a:buNone/>
            </a:pPr>
            <a:endParaRPr lang="en-US" sz="1400" dirty="0"/>
          </a:p>
          <a:p>
            <a:r>
              <a:rPr lang="en-US" sz="1400" dirty="0"/>
              <a:t>You, as Title I Parents, have the right to be involved in the development of the School-Parent Compact.</a:t>
            </a:r>
          </a:p>
          <a:p>
            <a:r>
              <a:rPr lang="en-US" sz="1400" dirty="0"/>
              <a:t>School section </a:t>
            </a:r>
            <a:r>
              <a:rPr lang="en-US" sz="1400" b="1" u="sng" dirty="0"/>
              <a:t>MUST</a:t>
            </a:r>
            <a:r>
              <a:rPr lang="en-US" sz="1400" dirty="0"/>
              <a:t> include the following 6 components</a:t>
            </a:r>
          </a:p>
          <a:p>
            <a:r>
              <a:rPr lang="en-US" sz="1400" b="1" dirty="0"/>
              <a:t>1. Provide high-quality curriculum and instruction. </a:t>
            </a:r>
          </a:p>
          <a:p>
            <a:r>
              <a:rPr lang="en-US" sz="1400" b="1" dirty="0"/>
              <a:t>2. Hold parent-teacher conferences.</a:t>
            </a:r>
          </a:p>
          <a:p>
            <a:r>
              <a:rPr lang="en-US" sz="1400" b="1" dirty="0"/>
              <a:t>3. Provide parents with reports on their child’s progress.</a:t>
            </a:r>
          </a:p>
          <a:p>
            <a:r>
              <a:rPr lang="en-US" sz="1400" b="1" dirty="0"/>
              <a:t>4. Provide parents reasonable access to staff.</a:t>
            </a:r>
          </a:p>
          <a:p>
            <a:r>
              <a:rPr lang="en-US" sz="1400" b="1" dirty="0"/>
              <a:t>5. Provide parents opportunities to volunteer.</a:t>
            </a:r>
          </a:p>
          <a:p>
            <a:r>
              <a:rPr lang="en-US" sz="1400" b="1" dirty="0"/>
              <a:t>6. Ensure regular two-way meaningful communication between family members and staff, to the extent practicable, in a language family members can understand.</a:t>
            </a:r>
          </a:p>
          <a:p>
            <a:pPr marL="0" indent="0">
              <a:buNone/>
            </a:pPr>
            <a:endParaRPr lang="en-US" sz="1400" dirty="0"/>
          </a:p>
          <a:p>
            <a:pPr>
              <a:buNone/>
            </a:pPr>
            <a:endParaRPr lang="en-US" sz="1400" dirty="0"/>
          </a:p>
          <a:p>
            <a:r>
              <a:rPr lang="en-US" sz="1400" dirty="0"/>
              <a:t>Compacts were sent home at end of August. If you need an additional copy please let me know.</a:t>
            </a:r>
          </a:p>
          <a:p>
            <a:pPr>
              <a:buNone/>
            </a:pPr>
            <a:endParaRPr lang="en-US" sz="2200" dirty="0"/>
          </a:p>
          <a:p>
            <a:pPr>
              <a:buNone/>
            </a:pPr>
            <a:endParaRPr lang="en-US" sz="2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n-US" sz="2800" dirty="0"/>
              <a:t>How do I request the qualifications of my child’s teachers?</a:t>
            </a:r>
          </a:p>
        </p:txBody>
      </p:sp>
      <p:sp>
        <p:nvSpPr>
          <p:cNvPr id="3" name="Content Placeholder 2"/>
          <p:cNvSpPr>
            <a:spLocks noGrp="1"/>
          </p:cNvSpPr>
          <p:nvPr>
            <p:ph idx="1"/>
          </p:nvPr>
        </p:nvSpPr>
        <p:spPr>
          <a:xfrm>
            <a:off x="457200" y="2667000"/>
            <a:ext cx="8001000" cy="2895599"/>
          </a:xfrm>
        </p:spPr>
        <p:txBody>
          <a:bodyPr/>
          <a:lstStyle/>
          <a:p>
            <a:r>
              <a:rPr lang="en-US" sz="2200" dirty="0"/>
              <a:t>You, as Title I Parents, have the right to request the qualifications of your child’s teachers (Letters to be sent home this week.).</a:t>
            </a:r>
          </a:p>
          <a:p>
            <a:pPr>
              <a:buNone/>
            </a:pPr>
            <a:endParaRPr lang="en-US" sz="500" dirty="0"/>
          </a:p>
          <a:p>
            <a:r>
              <a:rPr lang="en-US" sz="2200" dirty="0"/>
              <a:t>How you are notified of this right and the process for making such request.</a:t>
            </a:r>
          </a:p>
          <a:p>
            <a:pPr>
              <a:buNone/>
            </a:pPr>
            <a:endParaRPr lang="en-US" sz="2200" dirty="0"/>
          </a:p>
          <a:p>
            <a:pPr>
              <a:buNone/>
            </a:pPr>
            <a:endParaRPr lang="en-US" sz="2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n-US" sz="2800" dirty="0"/>
              <a:t>How is the evaluation of the </a:t>
            </a:r>
            <a:br>
              <a:rPr lang="en-US" sz="2800" dirty="0"/>
            </a:br>
            <a:r>
              <a:rPr lang="en-US" sz="2800" dirty="0"/>
              <a:t>LEA Parent and Family Engagement Policy Conducted?</a:t>
            </a:r>
          </a:p>
        </p:txBody>
      </p:sp>
      <p:sp>
        <p:nvSpPr>
          <p:cNvPr id="3" name="Content Placeholder 2"/>
          <p:cNvSpPr>
            <a:spLocks noGrp="1"/>
          </p:cNvSpPr>
          <p:nvPr>
            <p:ph idx="1"/>
          </p:nvPr>
        </p:nvSpPr>
        <p:spPr>
          <a:xfrm>
            <a:off x="1143000" y="1981200"/>
            <a:ext cx="7162800" cy="4724400"/>
          </a:xfrm>
        </p:spPr>
        <p:txBody>
          <a:bodyPr/>
          <a:lstStyle/>
          <a:p>
            <a:r>
              <a:rPr lang="en-US" sz="2200" dirty="0"/>
              <a:t>Evaluation Requirements</a:t>
            </a:r>
          </a:p>
          <a:p>
            <a:r>
              <a:rPr lang="en-US" sz="1800" dirty="0"/>
              <a:t>LEAs and schools must actively outreach to all parents and families reaching beyond barriers of culture, language, disabilities, and poverty.</a:t>
            </a:r>
          </a:p>
          <a:p>
            <a:pPr lvl="1"/>
            <a:r>
              <a:rPr lang="en-US" sz="1800" dirty="0"/>
              <a:t>Conduct annually</a:t>
            </a:r>
          </a:p>
          <a:p>
            <a:pPr lvl="1"/>
            <a:r>
              <a:rPr lang="en-US" sz="1800" dirty="0"/>
              <a:t>Conduct with Title I parents</a:t>
            </a:r>
          </a:p>
          <a:p>
            <a:pPr lvl="1"/>
            <a:r>
              <a:rPr lang="en-US" sz="1800" dirty="0"/>
              <a:t>Analyze Content and Effectiveness of the current plan</a:t>
            </a:r>
          </a:p>
          <a:p>
            <a:pPr lvl="1"/>
            <a:r>
              <a:rPr lang="en-US" sz="1800" dirty="0"/>
              <a:t>Identify Barriers to parental and family engagement</a:t>
            </a:r>
          </a:p>
          <a:p>
            <a:r>
              <a:rPr lang="en-US"/>
              <a:t>Process </a:t>
            </a:r>
            <a:r>
              <a:rPr lang="en-US" dirty="0"/>
              <a:t>and Timeline	</a:t>
            </a:r>
            <a:endParaRPr lang="en-US" sz="500" dirty="0"/>
          </a:p>
          <a:p>
            <a:pPr lvl="1">
              <a:buNone/>
            </a:pPr>
            <a:endParaRPr lang="en-US" sz="500" dirty="0"/>
          </a:p>
          <a:p>
            <a:r>
              <a:rPr lang="en-US" sz="2200" dirty="0"/>
              <a:t>How the evaluation informs next year’s plan</a:t>
            </a:r>
          </a:p>
          <a:p>
            <a:pPr>
              <a:buNone/>
            </a:pPr>
            <a:endParaRPr lang="en-US" sz="2200" dirty="0"/>
          </a:p>
          <a:p>
            <a:pPr>
              <a:buNone/>
            </a:pPr>
            <a:endParaRPr lang="en-US" sz="2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5791200" cy="1143000"/>
          </a:xfrm>
        </p:spPr>
        <p:txBody>
          <a:bodyPr/>
          <a:lstStyle/>
          <a:p>
            <a:r>
              <a:rPr lang="en-US" sz="3200" dirty="0"/>
              <a:t>Contacts</a:t>
            </a:r>
          </a:p>
        </p:txBody>
      </p:sp>
      <p:sp>
        <p:nvSpPr>
          <p:cNvPr id="3" name="Content Placeholder 2"/>
          <p:cNvSpPr>
            <a:spLocks noGrp="1"/>
          </p:cNvSpPr>
          <p:nvPr>
            <p:ph idx="1"/>
          </p:nvPr>
        </p:nvSpPr>
        <p:spPr>
          <a:xfrm>
            <a:off x="457200" y="2362200"/>
            <a:ext cx="8458200" cy="3124200"/>
          </a:xfrm>
        </p:spPr>
        <p:txBody>
          <a:bodyPr/>
          <a:lstStyle/>
          <a:p>
            <a:pPr>
              <a:buNone/>
            </a:pPr>
            <a:r>
              <a:rPr lang="en-US" sz="2000" dirty="0"/>
              <a:t>           </a:t>
            </a:r>
            <a:r>
              <a:rPr lang="en-US" sz="2000" b="1" dirty="0"/>
              <a:t>Name		          Phone		     e-mail address</a:t>
            </a:r>
          </a:p>
          <a:p>
            <a:r>
              <a:rPr lang="en-US" sz="2000" dirty="0"/>
              <a:t>Terry Allen		    256-857-5120        allents@marshallk12.org</a:t>
            </a:r>
          </a:p>
          <a:p>
            <a:r>
              <a:rPr lang="en-US" sz="2000" dirty="0"/>
              <a:t>Allison Ragsdale	    256-857-5120  </a:t>
            </a:r>
            <a:r>
              <a:rPr lang="en-US" sz="2000" dirty="0" err="1"/>
              <a:t>ragsdale</a:t>
            </a:r>
            <a:r>
              <a:rPr lang="en-US" sz="2000" dirty="0"/>
              <a:t>@@marshallk12.org</a:t>
            </a:r>
          </a:p>
          <a:p>
            <a:r>
              <a:rPr lang="en-US" sz="2000" dirty="0"/>
              <a:t>Dr. Stephanie </a:t>
            </a:r>
            <a:r>
              <a:rPr lang="en-US" sz="2000" dirty="0" err="1"/>
              <a:t>Wisener</a:t>
            </a:r>
            <a:r>
              <a:rPr lang="en-US" sz="2000" dirty="0"/>
              <a:t>  256-582-3171    wisenersl@marshallk12.org</a:t>
            </a:r>
          </a:p>
          <a:p>
            <a:pPr>
              <a:buNone/>
            </a:pPr>
            <a:endParaRPr lang="en-US" sz="2000" dirty="0"/>
          </a:p>
          <a:p>
            <a:pPr>
              <a:buNone/>
            </a:pPr>
            <a:endParaRPr lang="en-US"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67000"/>
            <a:ext cx="8229600" cy="1905000"/>
          </a:xfrm>
        </p:spPr>
        <p:txBody>
          <a:bodyPr/>
          <a:lstStyle/>
          <a:p>
            <a:pPr>
              <a:buNone/>
            </a:pPr>
            <a:endParaRPr lang="en-US" sz="2000" dirty="0"/>
          </a:p>
          <a:p>
            <a:pPr algn="ctr">
              <a:buNone/>
            </a:pPr>
            <a:r>
              <a:rPr lang="en-US" sz="4800" b="1" dirty="0"/>
              <a:t>Questions?</a:t>
            </a:r>
          </a:p>
        </p:txBody>
      </p:sp>
      <p:sp>
        <p:nvSpPr>
          <p:cNvPr id="4" name="Title 3"/>
          <p:cNvSpPr>
            <a:spLocks noGrp="1"/>
          </p:cNvSpPr>
          <p:nvPr>
            <p:ph type="title"/>
          </p:nvPr>
        </p:nvSpPr>
        <p:spPr/>
        <p:txBody>
          <a:bodyPr/>
          <a:lstStyle/>
          <a:p>
            <a:r>
              <a:rPr lang="en-US" dirty="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4343400" cy="1143000"/>
          </a:xfrm>
          <a:ln>
            <a:noFill/>
          </a:ln>
        </p:spPr>
        <p:txBody>
          <a:bodyPr/>
          <a:lstStyle/>
          <a:p>
            <a:r>
              <a:rPr lang="en-US" dirty="0"/>
              <a:t>Why are we here?</a:t>
            </a:r>
          </a:p>
        </p:txBody>
      </p:sp>
      <p:sp>
        <p:nvSpPr>
          <p:cNvPr id="3" name="Content Placeholder 2"/>
          <p:cNvSpPr>
            <a:spLocks noGrp="1"/>
          </p:cNvSpPr>
          <p:nvPr>
            <p:ph idx="1"/>
          </p:nvPr>
        </p:nvSpPr>
        <p:spPr>
          <a:xfrm>
            <a:off x="609600" y="2209800"/>
            <a:ext cx="7924800" cy="3124200"/>
          </a:xfrm>
        </p:spPr>
        <p:txBody>
          <a:bodyPr/>
          <a:lstStyle/>
          <a:p>
            <a:r>
              <a:rPr lang="en-US" dirty="0"/>
              <a:t>The </a:t>
            </a:r>
            <a:r>
              <a:rPr lang="en-US" i="1" dirty="0"/>
              <a:t>Every Student Succeeds ACT of 2015 </a:t>
            </a:r>
            <a:r>
              <a:rPr lang="en-US" dirty="0"/>
              <a:t>requires that each Title I School hold an Annual Meeting of Title I parents for the purpose of…</a:t>
            </a:r>
          </a:p>
          <a:p>
            <a:pPr>
              <a:buNone/>
            </a:pPr>
            <a:endParaRPr lang="en-US" sz="1200" dirty="0"/>
          </a:p>
          <a:p>
            <a:pPr lvl="1"/>
            <a:r>
              <a:rPr lang="en-US" sz="2400" dirty="0"/>
              <a:t>Informing you of your school’s participation in Title I</a:t>
            </a:r>
          </a:p>
          <a:p>
            <a:pPr lvl="1"/>
            <a:r>
              <a:rPr lang="en-US" sz="2400" dirty="0"/>
              <a:t>Explaining the requirements of Title I</a:t>
            </a:r>
          </a:p>
          <a:p>
            <a:pPr lvl="1"/>
            <a:r>
              <a:rPr lang="en-US" sz="2400" dirty="0"/>
              <a:t>Explaining your rights as parents to be involved</a:t>
            </a:r>
          </a:p>
          <a:p>
            <a:pPr lvl="1">
              <a:buNone/>
            </a:pPr>
            <a:endParaRPr lang="en-US" sz="1800" dirty="0"/>
          </a:p>
          <a:p>
            <a:pPr>
              <a:buNone/>
            </a:pPr>
            <a:r>
              <a:rPr lang="en-US" sz="2200"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5562600" cy="1143000"/>
          </a:xfrm>
        </p:spPr>
        <p:txBody>
          <a:bodyPr/>
          <a:lstStyle/>
          <a:p>
            <a:r>
              <a:rPr lang="en-US" sz="3400" dirty="0"/>
              <a:t>What you will learn…</a:t>
            </a:r>
          </a:p>
        </p:txBody>
      </p:sp>
      <p:sp>
        <p:nvSpPr>
          <p:cNvPr id="3" name="Content Placeholder 2"/>
          <p:cNvSpPr>
            <a:spLocks noGrp="1"/>
          </p:cNvSpPr>
          <p:nvPr>
            <p:ph idx="1"/>
          </p:nvPr>
        </p:nvSpPr>
        <p:spPr>
          <a:xfrm>
            <a:off x="413657" y="1676400"/>
            <a:ext cx="8001000" cy="3657600"/>
          </a:xfrm>
        </p:spPr>
        <p:txBody>
          <a:bodyPr/>
          <a:lstStyle/>
          <a:p>
            <a:r>
              <a:rPr lang="en-US" sz="2000" dirty="0"/>
              <a:t>What does it mean to be a Title I school?</a:t>
            </a:r>
          </a:p>
          <a:p>
            <a:r>
              <a:rPr lang="en-US" sz="2000" dirty="0"/>
              <a:t>What is the1% Set-Aside for parent and family engagement?</a:t>
            </a:r>
          </a:p>
          <a:p>
            <a:r>
              <a:rPr lang="en-US" sz="2000" dirty="0"/>
              <a:t>What is the LEA Title I Consolidated Plan?</a:t>
            </a:r>
          </a:p>
          <a:p>
            <a:r>
              <a:rPr lang="en-US" sz="2000" dirty="0"/>
              <a:t>What is the LEA Parental and Family Engagement  Policy?</a:t>
            </a:r>
          </a:p>
          <a:p>
            <a:r>
              <a:rPr lang="en-US" sz="2000" dirty="0"/>
              <a:t>What is a CIP?</a:t>
            </a:r>
          </a:p>
          <a:p>
            <a:r>
              <a:rPr lang="en-US" sz="2000" dirty="0"/>
              <a:t>What is the School-Parent Compact?</a:t>
            </a:r>
          </a:p>
          <a:p>
            <a:r>
              <a:rPr lang="en-US" sz="2000" dirty="0"/>
              <a:t>How do I request the qualifications of my child’s teacher(s)?</a:t>
            </a:r>
          </a:p>
          <a:p>
            <a:endParaRPr lang="en-US" dirty="0"/>
          </a:p>
          <a:p>
            <a:pPr>
              <a:buNone/>
            </a:pPr>
            <a:endParaRPr lang="en-US" dirty="0"/>
          </a:p>
          <a:p>
            <a:pPr>
              <a:buNone/>
            </a:pPr>
            <a:endParaRPr lang="en-US" dirty="0"/>
          </a:p>
          <a:p>
            <a:pPr>
              <a:buNone/>
            </a:pPr>
            <a:endParaRPr lang="en-US" dirty="0"/>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838200" y="4343400"/>
            <a:ext cx="7086600" cy="1143000"/>
          </a:xfrm>
          <a:prstGeom prst="roundRect">
            <a:avLst/>
          </a:prstGeom>
          <a:solidFill>
            <a:srgbClr val="F9FB9B">
              <a:alpha val="3294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000" y="609600"/>
            <a:ext cx="5638800" cy="1143000"/>
          </a:xfrm>
        </p:spPr>
        <p:txBody>
          <a:bodyPr/>
          <a:lstStyle/>
          <a:p>
            <a:r>
              <a:rPr lang="en-US" sz="3400" dirty="0"/>
              <a:t>What you will learn…</a:t>
            </a:r>
            <a:br>
              <a:rPr lang="en-US" sz="3400" dirty="0"/>
            </a:br>
            <a:r>
              <a:rPr lang="en-US" sz="2400" i="1" dirty="0"/>
              <a:t>(Continued)</a:t>
            </a:r>
          </a:p>
        </p:txBody>
      </p:sp>
      <p:sp>
        <p:nvSpPr>
          <p:cNvPr id="3" name="Content Placeholder 2"/>
          <p:cNvSpPr>
            <a:spLocks noGrp="1"/>
          </p:cNvSpPr>
          <p:nvPr>
            <p:ph idx="1"/>
          </p:nvPr>
        </p:nvSpPr>
        <p:spPr>
          <a:xfrm>
            <a:off x="609600" y="2057400"/>
            <a:ext cx="7924800" cy="4038601"/>
          </a:xfrm>
          <a:ln>
            <a:noFill/>
          </a:ln>
        </p:spPr>
        <p:txBody>
          <a:bodyPr/>
          <a:lstStyle/>
          <a:p>
            <a:pPr>
              <a:buNone/>
            </a:pPr>
            <a:endParaRPr lang="en-US" sz="500" dirty="0"/>
          </a:p>
          <a:p>
            <a:pPr>
              <a:buNone/>
            </a:pPr>
            <a:endParaRPr lang="en-US" sz="500" dirty="0"/>
          </a:p>
          <a:p>
            <a:pPr>
              <a:buNone/>
            </a:pPr>
            <a:endParaRPr lang="en-US" sz="500" dirty="0"/>
          </a:p>
          <a:p>
            <a:pPr>
              <a:buNone/>
            </a:pPr>
            <a:endParaRPr lang="en-US" sz="400" dirty="0"/>
          </a:p>
          <a:p>
            <a:r>
              <a:rPr lang="en-US" dirty="0"/>
              <a:t>How is the Annual Evaluation of the Parent and Family Engagement policy conducted?</a:t>
            </a:r>
          </a:p>
          <a:p>
            <a:r>
              <a:rPr lang="en-US" dirty="0"/>
              <a:t>Evaluations need to target 3 key components</a:t>
            </a:r>
          </a:p>
          <a:p>
            <a:r>
              <a:rPr lang="en-US" dirty="0"/>
              <a:t>1. Barriers</a:t>
            </a:r>
          </a:p>
          <a:p>
            <a:r>
              <a:rPr lang="en-US" dirty="0"/>
              <a:t>2. Ability to assist learning</a:t>
            </a:r>
          </a:p>
          <a:p>
            <a:r>
              <a:rPr lang="en-US" dirty="0"/>
              <a:t>3. Successful interactions</a:t>
            </a:r>
          </a:p>
          <a:p>
            <a:pPr>
              <a:buNone/>
            </a:pPr>
            <a:endParaRPr lang="en-US" sz="400" dirty="0"/>
          </a:p>
          <a:p>
            <a:pPr>
              <a:buNone/>
            </a:pPr>
            <a:endParaRPr lang="en-US" sz="500" dirty="0"/>
          </a:p>
          <a:p>
            <a:r>
              <a:rPr lang="en-US" dirty="0"/>
              <a:t>How can I be involved in all of these things </a:t>
            </a:r>
          </a:p>
          <a:p>
            <a:pPr>
              <a:buNone/>
            </a:pPr>
            <a:r>
              <a:rPr lang="en-US" dirty="0"/>
              <a:t>	I’m learning about?</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n-US" sz="3200" dirty="0"/>
              <a:t>What does it mean to be a Title I School?</a:t>
            </a:r>
          </a:p>
        </p:txBody>
      </p:sp>
      <p:sp>
        <p:nvSpPr>
          <p:cNvPr id="3" name="Content Placeholder 2"/>
          <p:cNvSpPr>
            <a:spLocks noGrp="1"/>
          </p:cNvSpPr>
          <p:nvPr>
            <p:ph idx="1"/>
          </p:nvPr>
        </p:nvSpPr>
        <p:spPr>
          <a:xfrm>
            <a:off x="457200" y="1981200"/>
            <a:ext cx="7620000" cy="4525963"/>
          </a:xfrm>
        </p:spPr>
        <p:txBody>
          <a:bodyPr/>
          <a:lstStyle/>
          <a:p>
            <a:r>
              <a:rPr lang="en-US" sz="2200" dirty="0"/>
              <a:t>Being a Title I school means receiving federal funding (Title I dollars) to </a:t>
            </a:r>
            <a:r>
              <a:rPr lang="en-US" sz="2200" u="sng" dirty="0"/>
              <a:t>supplement</a:t>
            </a:r>
            <a:r>
              <a:rPr lang="en-US" sz="2200" dirty="0"/>
              <a:t> the school’s existing programs.  These dollars are used for…</a:t>
            </a:r>
          </a:p>
          <a:p>
            <a:pPr lvl="1"/>
            <a:r>
              <a:rPr lang="en-US" sz="1800" dirty="0"/>
              <a:t>Identifying students experiencing academic difficulties and providing timely assistance to help these student’s meet the State’s challenging content standards.</a:t>
            </a:r>
          </a:p>
          <a:p>
            <a:pPr lvl="1"/>
            <a:r>
              <a:rPr lang="en-US" sz="1800" dirty="0"/>
              <a:t>Purchasing supplemental staff/programs/materials/supplies</a:t>
            </a:r>
          </a:p>
          <a:p>
            <a:pPr lvl="1"/>
            <a:r>
              <a:rPr lang="en-US" sz="1800" dirty="0"/>
              <a:t>Conducting parent and family engagement meetings/trainings/activities</a:t>
            </a:r>
          </a:p>
          <a:p>
            <a:pPr marL="457200" lvl="1" indent="0">
              <a:buNone/>
            </a:pPr>
            <a:endParaRPr lang="en-US" sz="1800" dirty="0"/>
          </a:p>
          <a:p>
            <a:pPr lvl="1">
              <a:buNone/>
            </a:pPr>
            <a:endParaRPr lang="en-US" sz="1000" dirty="0"/>
          </a:p>
          <a:p>
            <a:r>
              <a:rPr lang="en-US" sz="2200" dirty="0"/>
              <a:t>Being a Title I school also means parent and family involvement and knowing their rights under ESSA.  </a:t>
            </a:r>
          </a:p>
          <a:p>
            <a:endParaRPr lang="en-US" sz="2200" dirty="0"/>
          </a:p>
          <a:p>
            <a:pPr>
              <a:buNone/>
            </a:pPr>
            <a:endParaRPr lang="en-US" sz="2200" dirty="0"/>
          </a:p>
          <a:p>
            <a:pPr>
              <a:buNone/>
            </a:pPr>
            <a:endParaRPr lang="en-US" sz="2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47FB7-FEDE-2941-A3DB-122029C97045}"/>
              </a:ext>
            </a:extLst>
          </p:cNvPr>
          <p:cNvSpPr>
            <a:spLocks noGrp="1"/>
          </p:cNvSpPr>
          <p:nvPr>
            <p:ph type="title"/>
          </p:nvPr>
        </p:nvSpPr>
        <p:spPr/>
        <p:txBody>
          <a:bodyPr/>
          <a:lstStyle/>
          <a:p>
            <a:r>
              <a:rPr lang="en-US" dirty="0"/>
              <a:t>Title 1 Funding 2021-2022</a:t>
            </a:r>
          </a:p>
        </p:txBody>
      </p:sp>
      <p:sp>
        <p:nvSpPr>
          <p:cNvPr id="3" name="Content Placeholder 2">
            <a:extLst>
              <a:ext uri="{FF2B5EF4-FFF2-40B4-BE49-F238E27FC236}">
                <a16:creationId xmlns:a16="http://schemas.microsoft.com/office/drawing/2014/main" id="{B3AA78FB-D25E-BE47-89AC-47B28088535A}"/>
              </a:ext>
            </a:extLst>
          </p:cNvPr>
          <p:cNvSpPr>
            <a:spLocks noGrp="1"/>
          </p:cNvSpPr>
          <p:nvPr>
            <p:ph idx="1"/>
          </p:nvPr>
        </p:nvSpPr>
        <p:spPr/>
        <p:txBody>
          <a:bodyPr/>
          <a:lstStyle/>
          <a:p>
            <a:r>
              <a:rPr lang="en-US" dirty="0"/>
              <a:t>Total Allocation $59,111.10</a:t>
            </a:r>
          </a:p>
          <a:p>
            <a:r>
              <a:rPr lang="en-US" dirty="0"/>
              <a:t>$24,600.96 for Art and Intervention Teacher</a:t>
            </a:r>
          </a:p>
          <a:p>
            <a:r>
              <a:rPr lang="en-US" dirty="0"/>
              <a:t>$1886.07 for Substitutes for Teacher PD</a:t>
            </a:r>
          </a:p>
          <a:p>
            <a:r>
              <a:rPr lang="en-US" dirty="0"/>
              <a:t>$11,897.97 Instructional Supplies</a:t>
            </a:r>
          </a:p>
          <a:p>
            <a:r>
              <a:rPr lang="en-US" dirty="0"/>
              <a:t>$15,000.00 for Computer Hardware</a:t>
            </a:r>
          </a:p>
          <a:p>
            <a:r>
              <a:rPr lang="en-US" dirty="0"/>
              <a:t>$1000.00 Classroom Equipment</a:t>
            </a:r>
          </a:p>
          <a:p>
            <a:r>
              <a:rPr lang="en-US" dirty="0"/>
              <a:t>$1256.10 Parent Involvement Materials </a:t>
            </a:r>
          </a:p>
          <a:p>
            <a:r>
              <a:rPr lang="en-US" dirty="0"/>
              <a:t>$2500.00 Professional Development Travel</a:t>
            </a:r>
          </a:p>
          <a:p>
            <a:r>
              <a:rPr lang="en-US" dirty="0"/>
              <a:t>$1000.00 Professional Development Registration</a:t>
            </a:r>
          </a:p>
        </p:txBody>
      </p:sp>
    </p:spTree>
    <p:extLst>
      <p:ext uri="{BB962C8B-B14F-4D97-AF65-F5344CB8AC3E}">
        <p14:creationId xmlns:p14="http://schemas.microsoft.com/office/powerpoint/2010/main" val="4339981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6172200" cy="1143000"/>
          </a:xfrm>
        </p:spPr>
        <p:txBody>
          <a:bodyPr/>
          <a:lstStyle/>
          <a:p>
            <a:r>
              <a:rPr lang="en-US" sz="3200" dirty="0"/>
              <a:t>What is the 1% set-aside and how are parents involved?</a:t>
            </a:r>
          </a:p>
        </p:txBody>
      </p:sp>
      <p:sp>
        <p:nvSpPr>
          <p:cNvPr id="3" name="Content Placeholder 2"/>
          <p:cNvSpPr>
            <a:spLocks noGrp="1"/>
          </p:cNvSpPr>
          <p:nvPr>
            <p:ph idx="1"/>
          </p:nvPr>
        </p:nvSpPr>
        <p:spPr>
          <a:xfrm>
            <a:off x="457200" y="2362200"/>
            <a:ext cx="8229600" cy="3810000"/>
          </a:xfrm>
        </p:spPr>
        <p:txBody>
          <a:bodyPr/>
          <a:lstStyle/>
          <a:p>
            <a:r>
              <a:rPr lang="en-US" sz="2000" dirty="0"/>
              <a:t>Any LEA with a Title I Allocation exceeding $500,000 is required by law to set aside 1% of it’s Title I allocation for parent and family engagement. </a:t>
            </a:r>
          </a:p>
          <a:p>
            <a:pPr>
              <a:buNone/>
            </a:pPr>
            <a:endParaRPr lang="en-US" sz="500" dirty="0"/>
          </a:p>
          <a:p>
            <a:r>
              <a:rPr lang="en-US" sz="2000" dirty="0"/>
              <a:t>Of that 1%, 10% may be reserved at the LEA for system-wide initiatives related to parent and family engagement.  The remaining 90% must be allocated to all Title I schools in the LEA.  Therefore each Title I school receives its portion of the 90% to implement school-level parent and family engagement with clear expectations and objectives for meaningful involvement. </a:t>
            </a:r>
          </a:p>
          <a:p>
            <a:pPr>
              <a:buNone/>
            </a:pPr>
            <a:endParaRPr lang="en-US" sz="500" dirty="0"/>
          </a:p>
          <a:p>
            <a:r>
              <a:rPr lang="en-US" sz="2000" dirty="0"/>
              <a:t>You, as Title I parents, have the right to be involved in how this money is spent.</a:t>
            </a:r>
          </a:p>
          <a:p>
            <a:pPr>
              <a:buNone/>
            </a:pPr>
            <a:endParaRPr lang="en-US" sz="2200" dirty="0"/>
          </a:p>
          <a:p>
            <a:pPr>
              <a:buNone/>
            </a:pPr>
            <a:endParaRPr lang="en-US" sz="2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6172200" cy="1143000"/>
          </a:xfrm>
        </p:spPr>
        <p:txBody>
          <a:bodyPr/>
          <a:lstStyle/>
          <a:p>
            <a:r>
              <a:rPr lang="en-US" sz="3200" dirty="0"/>
              <a:t>What is the LEA Consolidated Plan?</a:t>
            </a:r>
          </a:p>
        </p:txBody>
      </p:sp>
      <p:sp>
        <p:nvSpPr>
          <p:cNvPr id="3" name="Content Placeholder 2"/>
          <p:cNvSpPr>
            <a:spLocks noGrp="1"/>
          </p:cNvSpPr>
          <p:nvPr>
            <p:ph idx="1"/>
          </p:nvPr>
        </p:nvSpPr>
        <p:spPr>
          <a:xfrm>
            <a:off x="381000" y="1600200"/>
            <a:ext cx="8001000" cy="4800600"/>
          </a:xfrm>
        </p:spPr>
        <p:txBody>
          <a:bodyPr/>
          <a:lstStyle/>
          <a:p>
            <a:r>
              <a:rPr lang="en-US" sz="2200" dirty="0"/>
              <a:t>The LEA Title I Consolidated Plan addresses how the LEA will use Title I funds throughout the school system .  Topics include:</a:t>
            </a:r>
          </a:p>
          <a:p>
            <a:pPr lvl="1"/>
            <a:r>
              <a:rPr lang="en-US" dirty="0"/>
              <a:t>Student academic assessments </a:t>
            </a:r>
          </a:p>
          <a:p>
            <a:pPr lvl="1"/>
            <a:r>
              <a:rPr lang="en-US" dirty="0"/>
              <a:t>Additional assistance provided struggling students</a:t>
            </a:r>
          </a:p>
          <a:p>
            <a:pPr lvl="1"/>
            <a:r>
              <a:rPr lang="en-US" dirty="0"/>
              <a:t>Coordination and integration of federal funds and programs</a:t>
            </a:r>
          </a:p>
          <a:p>
            <a:pPr lvl="1"/>
            <a:r>
              <a:rPr lang="en-US" dirty="0"/>
              <a:t>School programs including Migrant, Pre-School, EL, and Homeless, as applicable.</a:t>
            </a:r>
          </a:p>
          <a:p>
            <a:pPr lvl="1"/>
            <a:r>
              <a:rPr lang="en-US" dirty="0"/>
              <a:t>Parent and Family Engagement Strategies, which is included in the Parent and Family Engagement Policy. </a:t>
            </a:r>
          </a:p>
          <a:p>
            <a:pPr lvl="1">
              <a:buNone/>
            </a:pPr>
            <a:endParaRPr lang="en-US" sz="500" dirty="0"/>
          </a:p>
          <a:p>
            <a:r>
              <a:rPr lang="en-US" sz="2200" dirty="0"/>
              <a:t>You, as a Title I Parent, have a right to be involved in the development of the LEA Title I Consolidated Plan</a:t>
            </a:r>
          </a:p>
          <a:p>
            <a:pPr>
              <a:buNone/>
            </a:pPr>
            <a:endParaRPr lang="en-US" sz="2200" dirty="0"/>
          </a:p>
          <a:p>
            <a:pPr>
              <a:buNone/>
            </a:pPr>
            <a:endParaRPr lang="en-US" sz="2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6172200" cy="1143000"/>
          </a:xfrm>
        </p:spPr>
        <p:txBody>
          <a:bodyPr/>
          <a:lstStyle/>
          <a:p>
            <a:r>
              <a:rPr lang="en-US" sz="2800" dirty="0"/>
              <a:t>What is the LEA Parent and Family Engagement Plan?</a:t>
            </a:r>
          </a:p>
        </p:txBody>
      </p:sp>
      <p:sp>
        <p:nvSpPr>
          <p:cNvPr id="3" name="Content Placeholder 2"/>
          <p:cNvSpPr>
            <a:spLocks noGrp="1"/>
          </p:cNvSpPr>
          <p:nvPr>
            <p:ph idx="1"/>
          </p:nvPr>
        </p:nvSpPr>
        <p:spPr>
          <a:xfrm>
            <a:off x="533400" y="2209800"/>
            <a:ext cx="8153400" cy="3962400"/>
          </a:xfrm>
        </p:spPr>
        <p:txBody>
          <a:bodyPr/>
          <a:lstStyle/>
          <a:p>
            <a:r>
              <a:rPr lang="en-US" sz="2200" dirty="0"/>
              <a:t>This plan addresses how the LEA will implement the parent and family engagement requirements of Every Student Succeeds Act</a:t>
            </a:r>
            <a:r>
              <a:rPr lang="en-US" sz="2200" i="1" dirty="0"/>
              <a:t>.  </a:t>
            </a:r>
            <a:r>
              <a:rPr lang="en-US" sz="2200" dirty="0"/>
              <a:t>It includes…</a:t>
            </a:r>
          </a:p>
          <a:p>
            <a:endParaRPr lang="en-US" sz="500" i="1" dirty="0"/>
          </a:p>
          <a:p>
            <a:pPr lvl="1"/>
            <a:r>
              <a:rPr lang="en-US" sz="1800" dirty="0"/>
              <a:t>The LEA’s expectations for parents and families</a:t>
            </a:r>
          </a:p>
          <a:p>
            <a:pPr lvl="1">
              <a:buNone/>
            </a:pPr>
            <a:endParaRPr lang="en-US" sz="500" dirty="0"/>
          </a:p>
          <a:p>
            <a:pPr lvl="1"/>
            <a:r>
              <a:rPr lang="en-US" sz="1800" dirty="0"/>
              <a:t>How the LEA will involve parents in decision-making</a:t>
            </a:r>
          </a:p>
          <a:p>
            <a:pPr lvl="1">
              <a:buNone/>
            </a:pPr>
            <a:endParaRPr lang="en-US" sz="500" dirty="0"/>
          </a:p>
          <a:p>
            <a:pPr lvl="1"/>
            <a:r>
              <a:rPr lang="en-US" sz="1800" dirty="0"/>
              <a:t>How the LEA will work to build the schools’ and parents’ capacity for strong parental involvement to improve student academic achievement</a:t>
            </a:r>
          </a:p>
          <a:p>
            <a:r>
              <a:rPr lang="en-US" sz="2200" dirty="0"/>
              <a:t>You, as Title I parents, have the right to be involved in the development of this plan.</a:t>
            </a:r>
          </a:p>
          <a:p>
            <a:pPr lvl="1">
              <a:buNone/>
            </a:pPr>
            <a:endParaRPr lang="en-US" sz="1800" dirty="0"/>
          </a:p>
          <a:p>
            <a:endParaRPr lang="en-US" sz="2200" dirty="0"/>
          </a:p>
          <a:p>
            <a:pPr>
              <a:buNone/>
            </a:pPr>
            <a:endParaRPr lang="en-US" sz="2200" dirty="0"/>
          </a:p>
        </p:txBody>
      </p:sp>
    </p:spTree>
  </p:cSld>
  <p:clrMapOvr>
    <a:masterClrMapping/>
  </p:clrMapOvr>
</p:sld>
</file>

<file path=ppt/theme/theme1.xml><?xml version="1.0" encoding="utf-8"?>
<a:theme xmlns:a="http://schemas.openxmlformats.org/drawingml/2006/main" name="Back to School">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Back to School</Template>
  <TotalTime>12079</TotalTime>
  <Words>3135</Words>
  <Application>Microsoft Macintosh PowerPoint</Application>
  <PresentationFormat>On-screen Show (4:3)</PresentationFormat>
  <Paragraphs>256</Paragraphs>
  <Slides>16</Slides>
  <Notes>15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Calibri</vt:lpstr>
      <vt:lpstr>Back to School</vt:lpstr>
      <vt:lpstr>Welcome to the  Annual Meeting of Title I Parents Brindlee Mountain Primary September 20, 2021</vt:lpstr>
      <vt:lpstr>Why are we here?</vt:lpstr>
      <vt:lpstr>What you will learn…</vt:lpstr>
      <vt:lpstr>What you will learn… (Continued)</vt:lpstr>
      <vt:lpstr>What does it mean to be a Title I School?</vt:lpstr>
      <vt:lpstr>Title 1 Funding 2021-2022</vt:lpstr>
      <vt:lpstr>What is the 1% set-aside and how are parents involved?</vt:lpstr>
      <vt:lpstr>What is the LEA Consolidated Plan?</vt:lpstr>
      <vt:lpstr>What is the LEA Parent and Family Engagement Plan?</vt:lpstr>
      <vt:lpstr>What is a CIP?</vt:lpstr>
      <vt:lpstr>What’s included in the school’s Parent and Family Engagement Plan</vt:lpstr>
      <vt:lpstr>What is the School-Parent Compact?</vt:lpstr>
      <vt:lpstr>How do I request the qualifications of my child’s teachers?</vt:lpstr>
      <vt:lpstr>How is the evaluation of the  LEA Parent and Family Engagement Policy Conducted?</vt:lpstr>
      <vt:lpstr>Contacts</vt:lpstr>
      <vt:lpstr> </vt:lpstr>
    </vt:vector>
  </TitlesOfParts>
  <Company>ALSDE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 for Parents</dc:title>
  <dc:creator>judybo</dc:creator>
  <cp:lastModifiedBy>Terry Allen</cp:lastModifiedBy>
  <cp:revision>200</cp:revision>
  <cp:lastPrinted>2017-04-12T13:55:11Z</cp:lastPrinted>
  <dcterms:created xsi:type="dcterms:W3CDTF">2008-12-30T20:58:07Z</dcterms:created>
  <dcterms:modified xsi:type="dcterms:W3CDTF">2022-02-16T17:09:52Z</dcterms:modified>
</cp:coreProperties>
</file>